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5" r:id="rId1"/>
    <p:sldMasterId id="2147483686" r:id="rId2"/>
  </p:sldMasterIdLst>
  <p:notesMasterIdLst>
    <p:notesMasterId r:id="rId62"/>
  </p:notesMasterIdLst>
  <p:sldIdLst>
    <p:sldId id="259" r:id="rId3"/>
    <p:sldId id="270" r:id="rId4"/>
    <p:sldId id="261" r:id="rId5"/>
    <p:sldId id="262" r:id="rId6"/>
    <p:sldId id="263" r:id="rId7"/>
    <p:sldId id="264" r:id="rId8"/>
    <p:sldId id="265" r:id="rId9"/>
    <p:sldId id="266" r:id="rId10"/>
    <p:sldId id="267" r:id="rId11"/>
    <p:sldId id="268" r:id="rId12"/>
    <p:sldId id="271" r:id="rId13"/>
    <p:sldId id="276" r:id="rId14"/>
    <p:sldId id="277" r:id="rId15"/>
    <p:sldId id="323" r:id="rId16"/>
    <p:sldId id="279" r:id="rId17"/>
    <p:sldId id="281" r:id="rId18"/>
    <p:sldId id="275" r:id="rId19"/>
    <p:sldId id="285" r:id="rId20"/>
    <p:sldId id="282" r:id="rId21"/>
    <p:sldId id="329" r:id="rId22"/>
    <p:sldId id="283" r:id="rId23"/>
    <p:sldId id="284" r:id="rId24"/>
    <p:sldId id="291" r:id="rId25"/>
    <p:sldId id="331" r:id="rId26"/>
    <p:sldId id="292" r:id="rId27"/>
    <p:sldId id="272" r:id="rId28"/>
    <p:sldId id="293" r:id="rId29"/>
    <p:sldId id="324" r:id="rId30"/>
    <p:sldId id="294" r:id="rId31"/>
    <p:sldId id="295" r:id="rId32"/>
    <p:sldId id="296" r:id="rId33"/>
    <p:sldId id="326" r:id="rId34"/>
    <p:sldId id="325" r:id="rId35"/>
    <p:sldId id="297" r:id="rId36"/>
    <p:sldId id="274" r:id="rId37"/>
    <p:sldId id="298" r:id="rId38"/>
    <p:sldId id="299" r:id="rId39"/>
    <p:sldId id="327" r:id="rId40"/>
    <p:sldId id="301" r:id="rId41"/>
    <p:sldId id="303" r:id="rId42"/>
    <p:sldId id="330" r:id="rId43"/>
    <p:sldId id="304" r:id="rId44"/>
    <p:sldId id="305" r:id="rId45"/>
    <p:sldId id="273" r:id="rId46"/>
    <p:sldId id="306" r:id="rId47"/>
    <p:sldId id="307" r:id="rId48"/>
    <p:sldId id="308" r:id="rId49"/>
    <p:sldId id="309" r:id="rId50"/>
    <p:sldId id="313" r:id="rId51"/>
    <p:sldId id="314" r:id="rId52"/>
    <p:sldId id="315" r:id="rId53"/>
    <p:sldId id="316" r:id="rId54"/>
    <p:sldId id="317" r:id="rId55"/>
    <p:sldId id="319" r:id="rId56"/>
    <p:sldId id="321" r:id="rId57"/>
    <p:sldId id="328" r:id="rId58"/>
    <p:sldId id="320" r:id="rId59"/>
    <p:sldId id="322" r:id="rId60"/>
    <p:sldId id="269" r:id="rId61"/>
  </p:sldIdLst>
  <p:sldSz cx="9144000" cy="5143500" type="screen16x9"/>
  <p:notesSz cx="6858000" cy="9144000"/>
  <p:embeddedFontLst>
    <p:embeddedFont>
      <p:font typeface="Calibri" panose="020F0502020204030204" pitchFamily="34" charset="0"/>
      <p:regular r:id="rId63"/>
      <p:bold r:id="rId64"/>
      <p:italic r:id="rId65"/>
      <p:boldItalic r:id="rId66"/>
    </p:embeddedFont>
    <p:embeddedFont>
      <p:font typeface="Montserrat" panose="02000505000000020004" pitchFamily="2" charset="0"/>
      <p:regular r:id="rId67"/>
      <p:bold r:id="rId68"/>
      <p:italic r:id="rId69"/>
      <p:boldItalic r:id="rId70"/>
    </p:embeddedFont>
    <p:embeddedFont>
      <p:font typeface="Montserrat Medium" panose="000006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176" autoAdjust="0"/>
  </p:normalViewPr>
  <p:slideViewPr>
    <p:cSldViewPr snapToGrid="0">
      <p:cViewPr varScale="1">
        <p:scale>
          <a:sx n="96" d="100"/>
          <a:sy n="96" d="100"/>
        </p:scale>
        <p:origin x="1051"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r>
              <a:rPr lang="en"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0f9c26786_0_1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81" name="Google Shape;381;ge0f9c26786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https://docs.microsoft.com/en-us/devops/plan/what-is-scrum</a:t>
            </a:r>
          </a:p>
        </p:txBody>
      </p:sp>
    </p:spTree>
    <p:extLst>
      <p:ext uri="{BB962C8B-B14F-4D97-AF65-F5344CB8AC3E}">
        <p14:creationId xmlns:p14="http://schemas.microsoft.com/office/powerpoint/2010/main" val="1049363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0f9c2678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0f9c2678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I am </a:t>
            </a:r>
            <a:r>
              <a:rPr lang="en" sz="1200">
                <a:solidFill>
                  <a:srgbClr val="FF0000"/>
                </a:solidFill>
                <a:latin typeface="Calibri"/>
                <a:ea typeface="Calibri"/>
                <a:cs typeface="Calibri"/>
                <a:sym typeface="Calibri"/>
              </a:rPr>
              <a:t>[insert name]</a:t>
            </a:r>
            <a:r>
              <a:rPr lang="en" sz="1200">
                <a:solidFill>
                  <a:srgbClr val="404040"/>
                </a:solidFill>
                <a:latin typeface="Calibri"/>
                <a:ea typeface="Calibri"/>
                <a:cs typeface="Calibri"/>
                <a:sym typeface="Calibri"/>
              </a:rPr>
              <a:t> with DevelopIntelligence. We’re the training partner for </a:t>
            </a:r>
            <a:r>
              <a:rPr lang="en" sz="1200">
                <a:solidFill>
                  <a:srgbClr val="FF0000"/>
                </a:solidFill>
                <a:latin typeface="Calibri"/>
                <a:ea typeface="Calibri"/>
                <a:cs typeface="Calibri"/>
                <a:sym typeface="Calibri"/>
              </a:rPr>
              <a:t>[insert client name]</a:t>
            </a:r>
            <a:r>
              <a:rPr lang="en"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spcBef>
                <a:spcPts val="0"/>
              </a:spcBef>
              <a:spcAft>
                <a:spcPts val="0"/>
              </a:spcAft>
              <a:buNone/>
            </a:pP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f9c267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f9c267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prerequisites to fit your course. Keep it brief.</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Script: </a:t>
            </a:r>
            <a:r>
              <a:rPr lang="en" sz="12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0f9c26786_0_1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benefits to fit your course.</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Examples...</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Learning Python will let you….</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You’ll be learning Python so that you can work on XYZ project…</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Your organization will be using Python in its upcoming digital transformation project... </a:t>
            </a:r>
            <a:endParaRPr sz="1200" b="1">
              <a:solidFill>
                <a:schemeClr val="dk1"/>
              </a:solidFill>
              <a:latin typeface="Calibri"/>
              <a:ea typeface="Calibri"/>
              <a:cs typeface="Calibri"/>
              <a:sym typeface="Calibri"/>
            </a:endParaRPr>
          </a:p>
        </p:txBody>
      </p:sp>
      <p:sp>
        <p:nvSpPr>
          <p:cNvPr id="291" name="Google Shape;291;ge0f9c2678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0f9c26786_0_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99" name="Google Shape;299;ge0f9c2678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0f9c26786_0_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Script:</a:t>
            </a:r>
            <a:r>
              <a:rPr lang="en"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r>
              <a:rPr lang="en"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49" name="Google Shape;349;ge0f9c2678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f9c26786_0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Script:</a:t>
            </a:r>
            <a:r>
              <a:rPr lang="en"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200">
                <a:solidFill>
                  <a:schemeClr val="dk1"/>
                </a:solidFill>
                <a:latin typeface="Calibri"/>
                <a:ea typeface="Calibri"/>
                <a:cs typeface="Calibri"/>
                <a:sym typeface="Calibri"/>
              </a:rPr>
            </a:b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Also, I want to demonstrate the timer and confirm that everyone can see it. EggTimer is a good timer - https://e.ggtimer.com/</a:t>
            </a:r>
            <a:endParaRPr sz="1200" b="1">
              <a:solidFill>
                <a:schemeClr val="dk1"/>
              </a:solidFill>
              <a:latin typeface="Calibri"/>
              <a:ea typeface="Calibri"/>
              <a:cs typeface="Calibri"/>
              <a:sym typeface="Calibri"/>
            </a:endParaRPr>
          </a:p>
        </p:txBody>
      </p:sp>
      <p:sp>
        <p:nvSpPr>
          <p:cNvPr id="358" name="Google Shape;358;ge0f9c2678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0f9c26786_0_1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Use measurable objectives that start with action verbs such as: describe, define, identify, assess, demonstrate, use, utilize. </a:t>
            </a:r>
            <a:r>
              <a:rPr lang="en"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66" name="Google Shape;366;ge0f9c2678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1"/>
                </a:solidFill>
                <a:latin typeface="Calibri"/>
                <a:ea typeface="Calibri"/>
                <a:cs typeface="Calibri"/>
                <a:sym typeface="Calibri"/>
              </a:rPr>
              <a:t>Schedule notes:</a:t>
            </a:r>
          </a:p>
          <a:p>
            <a:pPr marL="0" lvl="0" indent="0" algn="l" rtl="0">
              <a:spcBef>
                <a:spcPts val="0"/>
              </a:spcBef>
              <a:spcAft>
                <a:spcPts val="0"/>
              </a:spcAft>
              <a:buNone/>
            </a:pPr>
            <a:r>
              <a:rPr lang="en-US" sz="1200" b="1" dirty="0">
                <a:solidFill>
                  <a:schemeClr val="dk1"/>
                </a:solidFill>
                <a:latin typeface="Calibri"/>
                <a:ea typeface="Calibri"/>
                <a:cs typeface="Calibri"/>
                <a:sym typeface="Calibri"/>
              </a:rPr>
              <a:t>- Use Pomodoro (53/7 split?)</a:t>
            </a:r>
          </a:p>
          <a:p>
            <a:pPr marL="0" lvl="0" indent="0" algn="l" rtl="0">
              <a:spcBef>
                <a:spcPts val="0"/>
              </a:spcBef>
              <a:spcAft>
                <a:spcPts val="0"/>
              </a:spcAft>
              <a:buNone/>
            </a:pPr>
            <a:r>
              <a:rPr lang="en-US" sz="1200" b="1" dirty="0">
                <a:solidFill>
                  <a:schemeClr val="dk1"/>
                </a:solidFill>
                <a:latin typeface="Calibri"/>
                <a:ea typeface="Calibri"/>
                <a:cs typeface="Calibri"/>
                <a:sym typeface="Calibri"/>
              </a:rPr>
              <a:t>- Second break is a little long so TX folks can get a lunch (for the first cohort)</a:t>
            </a: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4" name="Google Shape;74;p1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9"/>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9"/>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8" name="Google Shape;7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114" name="Google Shape;114;p2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4"/>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4"/>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8" name="Google Shape;118;p24"/>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9" name="Google Shape;11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png"/><Relationship Id="rId3" Type="http://schemas.openxmlformats.org/officeDocument/2006/relationships/image" Target="../media/image9.png"/><Relationship Id="rId21" Type="http://schemas.openxmlformats.org/officeDocument/2006/relationships/image" Target="../media/image27.png"/><Relationship Id="rId34" Type="http://schemas.openxmlformats.org/officeDocument/2006/relationships/image" Target="../media/image40.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44.png"/><Relationship Id="rId2" Type="http://schemas.openxmlformats.org/officeDocument/2006/relationships/notesSlide" Target="../notesSlides/notesSlide5.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jp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46.png"/><Relationship Id="rId5" Type="http://schemas.openxmlformats.org/officeDocument/2006/relationships/image" Target="../media/image11.jp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2.png"/><Relationship Id="rId10" Type="http://schemas.openxmlformats.org/officeDocument/2006/relationships/image" Target="../media/image16.jpg"/><Relationship Id="rId19" Type="http://schemas.openxmlformats.org/officeDocument/2006/relationships/image" Target="../media/image25.png"/><Relationship Id="rId31" Type="http://schemas.openxmlformats.org/officeDocument/2006/relationships/image" Target="../media/image37.jp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49.jpg"/><Relationship Id="rId4" Type="http://schemas.openxmlformats.org/officeDocument/2006/relationships/image" Target="../media/image4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t>Welcome</a:t>
            </a:r>
            <a:endParaRPr sz="2700" dirty="0"/>
          </a:p>
          <a:p>
            <a:pPr marL="0" lvl="0" indent="0" algn="l" rtl="0">
              <a:spcBef>
                <a:spcPts val="0"/>
              </a:spcBef>
              <a:spcAft>
                <a:spcPts val="0"/>
              </a:spcAft>
              <a:buNone/>
            </a:pPr>
            <a:r>
              <a:rPr lang="en" sz="4500" dirty="0"/>
              <a:t>EIC EDGE – Session 1</a:t>
            </a:r>
            <a:endParaRPr sz="45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82"/>
        <p:cNvGrpSpPr/>
        <p:nvPr/>
      </p:nvGrpSpPr>
      <p:grpSpPr>
        <a:xfrm>
          <a:off x="0" y="0"/>
          <a:ext cx="0" cy="0"/>
          <a:chOff x="0" y="0"/>
          <a:chExt cx="0" cy="0"/>
        </a:xfrm>
      </p:grpSpPr>
      <p:sp>
        <p:nvSpPr>
          <p:cNvPr id="383" name="Google Shape;383;p5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How we’re going to work together</a:t>
            </a:r>
            <a:endParaRPr>
              <a:solidFill>
                <a:schemeClr val="dk1"/>
              </a:solidFill>
            </a:endParaRPr>
          </a:p>
        </p:txBody>
      </p:sp>
      <p:sp>
        <p:nvSpPr>
          <p:cNvPr id="384" name="Google Shape;384;p5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dirty="0">
                <a:solidFill>
                  <a:srgbClr val="404040"/>
                </a:solidFill>
              </a:rPr>
              <a:t>Lab work will take place in individual workspaces – isolated, browser-based virtual machines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Classroom labs may include individual work as well as group discussion and work</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dirty="0">
                <a:solidFill>
                  <a:srgbClr val="404040"/>
                </a:solidFill>
              </a:rPr>
              <a:t>I welcome being interrupted – if you need more info, or clarification, or anything else, just break in and ask. I am here to help you.</a:t>
            </a:r>
            <a:endParaRPr sz="1500" dirty="0">
              <a:solidFill>
                <a:srgbClr val="404040"/>
              </a:solidFill>
            </a:endParaRPr>
          </a:p>
        </p:txBody>
      </p:sp>
      <p:sp>
        <p:nvSpPr>
          <p:cNvPr id="385" name="Google Shape;38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Software Development Methodologies and Iterative Software Development</a:t>
            </a:r>
          </a:p>
        </p:txBody>
      </p:sp>
    </p:spTree>
    <p:extLst>
      <p:ext uri="{BB962C8B-B14F-4D97-AF65-F5344CB8AC3E}">
        <p14:creationId xmlns:p14="http://schemas.microsoft.com/office/powerpoint/2010/main" val="159078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B9FB-E174-4962-A1D9-D4AF44787C66}"/>
              </a:ext>
            </a:extLst>
          </p:cNvPr>
          <p:cNvSpPr>
            <a:spLocks noGrp="1"/>
          </p:cNvSpPr>
          <p:nvPr>
            <p:ph type="title"/>
          </p:nvPr>
        </p:nvSpPr>
        <p:spPr/>
        <p:txBody>
          <a:bodyPr/>
          <a:lstStyle/>
          <a:p>
            <a:r>
              <a:rPr lang="en-US" dirty="0"/>
              <a:t>Common Approaches to Software Development</a:t>
            </a:r>
          </a:p>
        </p:txBody>
      </p:sp>
      <p:sp>
        <p:nvSpPr>
          <p:cNvPr id="3" name="Subtitle 2">
            <a:extLst>
              <a:ext uri="{FF2B5EF4-FFF2-40B4-BE49-F238E27FC236}">
                <a16:creationId xmlns:a16="http://schemas.microsoft.com/office/drawing/2014/main" id="{35D410FA-2971-45DC-B24D-C20136620A0D}"/>
              </a:ext>
            </a:extLst>
          </p:cNvPr>
          <p:cNvSpPr>
            <a:spLocks noGrp="1"/>
          </p:cNvSpPr>
          <p:nvPr>
            <p:ph type="subTitle" idx="1"/>
          </p:nvPr>
        </p:nvSpPr>
        <p:spPr/>
        <p:txBody>
          <a:bodyPr/>
          <a:lstStyle/>
          <a:p>
            <a:pPr marL="514350" indent="-285750">
              <a:buFont typeface="Arial" panose="020B0604020202020204" pitchFamily="34" charset="0"/>
              <a:buChar char="•"/>
            </a:pPr>
            <a:r>
              <a:rPr lang="en-US" dirty="0"/>
              <a:t>Waterfall</a:t>
            </a:r>
          </a:p>
          <a:p>
            <a:pPr marL="514350" indent="-285750">
              <a:buFont typeface="Arial" panose="020B0604020202020204" pitchFamily="34" charset="0"/>
              <a:buChar char="•"/>
            </a:pPr>
            <a:r>
              <a:rPr lang="en-US" dirty="0"/>
              <a:t>Iterative</a:t>
            </a:r>
          </a:p>
        </p:txBody>
      </p:sp>
      <p:sp>
        <p:nvSpPr>
          <p:cNvPr id="4" name="Slide Number Placeholder 3">
            <a:extLst>
              <a:ext uri="{FF2B5EF4-FFF2-40B4-BE49-F238E27FC236}">
                <a16:creationId xmlns:a16="http://schemas.microsoft.com/office/drawing/2014/main" id="{A4F81887-25BA-4036-B4A6-1E10EF2B7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781786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CF39-79E7-4BA5-A754-1A98664ABD11}"/>
              </a:ext>
            </a:extLst>
          </p:cNvPr>
          <p:cNvSpPr>
            <a:spLocks noGrp="1"/>
          </p:cNvSpPr>
          <p:nvPr>
            <p:ph type="title"/>
          </p:nvPr>
        </p:nvSpPr>
        <p:spPr/>
        <p:txBody>
          <a:bodyPr/>
          <a:lstStyle/>
          <a:p>
            <a:r>
              <a:rPr lang="en-US" dirty="0"/>
              <a:t>Waterfall Software Development</a:t>
            </a:r>
          </a:p>
        </p:txBody>
      </p:sp>
      <p:sp>
        <p:nvSpPr>
          <p:cNvPr id="3" name="Subtitle 2">
            <a:extLst>
              <a:ext uri="{FF2B5EF4-FFF2-40B4-BE49-F238E27FC236}">
                <a16:creationId xmlns:a16="http://schemas.microsoft.com/office/drawing/2014/main" id="{846F9625-506C-4083-A6A7-DBF851A0F7A9}"/>
              </a:ext>
            </a:extLst>
          </p:cNvPr>
          <p:cNvSpPr>
            <a:spLocks noGrp="1"/>
          </p:cNvSpPr>
          <p:nvPr>
            <p:ph type="subTitle" idx="1"/>
          </p:nvPr>
        </p:nvSpPr>
        <p:spPr/>
        <p:txBody>
          <a:bodyPr/>
          <a:lstStyle/>
          <a:p>
            <a:r>
              <a:rPr lang="en-US" dirty="0"/>
              <a:t>A sequential development process that flows like a waterfall through all phases of a project (requirements, design, implementation, testing, and deployment for example), with each phase completely wrapping up before the next phase begins.</a:t>
            </a:r>
          </a:p>
          <a:p>
            <a:endParaRPr lang="en-US" dirty="0"/>
          </a:p>
          <a:p>
            <a:r>
              <a:rPr lang="en-US" dirty="0"/>
              <a:t>Key aspects:</a:t>
            </a:r>
          </a:p>
          <a:p>
            <a:pPr marL="514350" indent="-285750">
              <a:buFont typeface="Arial" panose="020B0604020202020204" pitchFamily="34" charset="0"/>
              <a:buChar char="•"/>
            </a:pPr>
            <a:r>
              <a:rPr lang="en-US" dirty="0"/>
              <a:t>Majority of research done up front</a:t>
            </a:r>
          </a:p>
          <a:p>
            <a:pPr marL="514350" indent="-285750">
              <a:buFont typeface="Arial" panose="020B0604020202020204" pitchFamily="34" charset="0"/>
              <a:buChar char="•"/>
            </a:pPr>
            <a:r>
              <a:rPr lang="en-US" dirty="0"/>
              <a:t>More accurate time estimates</a:t>
            </a:r>
          </a:p>
          <a:p>
            <a:pPr marL="514350" indent="-285750">
              <a:buFont typeface="Arial" panose="020B0604020202020204" pitchFamily="34" charset="0"/>
              <a:buChar char="•"/>
            </a:pPr>
            <a:r>
              <a:rPr lang="en-US" dirty="0"/>
              <a:t>More predictable release date</a:t>
            </a:r>
          </a:p>
          <a:p>
            <a:pPr marL="514350" indent="-285750">
              <a:buFont typeface="Arial" panose="020B0604020202020204" pitchFamily="34" charset="0"/>
              <a:buChar char="•"/>
            </a:pPr>
            <a:endParaRPr lang="en-US" dirty="0"/>
          </a:p>
          <a:p>
            <a:pPr marL="228600" indent="0"/>
            <a:r>
              <a:rPr lang="en-US" dirty="0"/>
              <a:t>Cons:</a:t>
            </a:r>
          </a:p>
          <a:p>
            <a:pPr marL="514350" indent="-285750">
              <a:buFont typeface="Arial" panose="020B0604020202020204" pitchFamily="34" charset="0"/>
              <a:buChar char="•"/>
            </a:pPr>
            <a:r>
              <a:rPr lang="en-US" dirty="0"/>
              <a:t>Process is brittle – can’t pivot easily in terms of changing requirements</a:t>
            </a:r>
          </a:p>
          <a:p>
            <a:pPr marL="514350" indent="-285750">
              <a:buFont typeface="Arial" panose="020B0604020202020204" pitchFamily="34" charset="0"/>
              <a:buChar char="•"/>
            </a:pPr>
            <a:r>
              <a:rPr lang="en-US" dirty="0"/>
              <a:t>Long lead times – difficult to respond to rapid business evolution</a:t>
            </a:r>
          </a:p>
          <a:p>
            <a:pPr marL="514350" indent="-285750">
              <a:buFont typeface="Arial" panose="020B0604020202020204" pitchFamily="34" charset="0"/>
              <a:buChar char="•"/>
            </a:pPr>
            <a:endParaRPr lang="en-US" dirty="0"/>
          </a:p>
          <a:p>
            <a:pPr marL="228600" indent="0"/>
            <a:r>
              <a:rPr lang="en-US" dirty="0"/>
              <a:t>Tools:</a:t>
            </a:r>
          </a:p>
          <a:p>
            <a:pPr marL="514350" indent="-285750">
              <a:buFont typeface="Arial" panose="020B0604020202020204" pitchFamily="34" charset="0"/>
              <a:buChar char="•"/>
            </a:pPr>
            <a:r>
              <a:rPr lang="en-US" dirty="0"/>
              <a:t>Commonly use Gantt charts to track projects, subtasks and dependencies</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61CA049-0229-4349-8788-D8F32E250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4089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4AAF-35AB-4175-8B14-6F25F918495C}"/>
              </a:ext>
            </a:extLst>
          </p:cNvPr>
          <p:cNvSpPr>
            <a:spLocks noGrp="1"/>
          </p:cNvSpPr>
          <p:nvPr>
            <p:ph type="title"/>
          </p:nvPr>
        </p:nvSpPr>
        <p:spPr/>
        <p:txBody>
          <a:bodyPr/>
          <a:lstStyle/>
          <a:p>
            <a:r>
              <a:rPr lang="en-US" dirty="0"/>
              <a:t>Typical Gantt Chart</a:t>
            </a:r>
          </a:p>
        </p:txBody>
      </p:sp>
      <p:sp>
        <p:nvSpPr>
          <p:cNvPr id="3" name="Subtitle 2">
            <a:extLst>
              <a:ext uri="{FF2B5EF4-FFF2-40B4-BE49-F238E27FC236}">
                <a16:creationId xmlns:a16="http://schemas.microsoft.com/office/drawing/2014/main" id="{BD0D86F5-CB40-4070-8981-D416DD219F3C}"/>
              </a:ext>
            </a:extLst>
          </p:cNvPr>
          <p:cNvSpPr>
            <a:spLocks noGrp="1"/>
          </p:cNvSpPr>
          <p:nvPr>
            <p:ph type="subTitle" idx="1"/>
          </p:nvPr>
        </p:nvSpPr>
        <p:spPr>
          <a:xfrm>
            <a:off x="1730347" y="2213708"/>
            <a:ext cx="5710933" cy="2243891"/>
          </a:xfrm>
        </p:spPr>
        <p:txBody>
          <a:bodyPr/>
          <a:lstStyle/>
          <a:p>
            <a:endParaRPr lang="en-US" dirty="0"/>
          </a:p>
        </p:txBody>
      </p:sp>
      <p:sp>
        <p:nvSpPr>
          <p:cNvPr id="4" name="Slide Number Placeholder 3">
            <a:extLst>
              <a:ext uri="{FF2B5EF4-FFF2-40B4-BE49-F238E27FC236}">
                <a16:creationId xmlns:a16="http://schemas.microsoft.com/office/drawing/2014/main" id="{5D4A2B00-3B84-43E9-AAF0-361603B6F2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026" name="Picture 2" descr="excel gantt chart template">
            <a:extLst>
              <a:ext uri="{FF2B5EF4-FFF2-40B4-BE49-F238E27FC236}">
                <a16:creationId xmlns:a16="http://schemas.microsoft.com/office/drawing/2014/main" id="{783E1589-4CC8-483D-9371-477EB16A5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472" y="1185333"/>
            <a:ext cx="6663055" cy="385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40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94D1-BDA0-4EE7-802E-582533D96BD7}"/>
              </a:ext>
            </a:extLst>
          </p:cNvPr>
          <p:cNvSpPr>
            <a:spLocks noGrp="1"/>
          </p:cNvSpPr>
          <p:nvPr>
            <p:ph type="title"/>
          </p:nvPr>
        </p:nvSpPr>
        <p:spPr/>
        <p:txBody>
          <a:bodyPr/>
          <a:lstStyle/>
          <a:p>
            <a:r>
              <a:rPr lang="en-US" dirty="0"/>
              <a:t>Agile Software Development</a:t>
            </a:r>
          </a:p>
        </p:txBody>
      </p:sp>
      <p:sp>
        <p:nvSpPr>
          <p:cNvPr id="3" name="Subtitle 2">
            <a:extLst>
              <a:ext uri="{FF2B5EF4-FFF2-40B4-BE49-F238E27FC236}">
                <a16:creationId xmlns:a16="http://schemas.microsoft.com/office/drawing/2014/main" id="{75A0EDBC-7B00-47B0-86F4-7B877F0156DA}"/>
              </a:ext>
            </a:extLst>
          </p:cNvPr>
          <p:cNvSpPr>
            <a:spLocks noGrp="1"/>
          </p:cNvSpPr>
          <p:nvPr>
            <p:ph type="subTitle" idx="1"/>
          </p:nvPr>
        </p:nvSpPr>
        <p:spPr/>
        <p:txBody>
          <a:bodyPr/>
          <a:lstStyle/>
          <a:p>
            <a:r>
              <a:rPr lang="en-US" dirty="0"/>
              <a:t>A group of software development methodologies based on iterative development.</a:t>
            </a:r>
          </a:p>
          <a:p>
            <a:endParaRPr lang="en-US" dirty="0"/>
          </a:p>
          <a:p>
            <a:r>
              <a:rPr lang="en-US" dirty="0"/>
              <a:t>Requirements and solutions evolve through collaboration between self-organizing cross-functional teams.</a:t>
            </a:r>
          </a:p>
          <a:p>
            <a:endParaRPr lang="en-US" dirty="0"/>
          </a:p>
          <a:p>
            <a:r>
              <a:rPr lang="en-US" dirty="0"/>
              <a:t>Key aspects:</a:t>
            </a:r>
          </a:p>
          <a:p>
            <a:pPr marL="514350" indent="-285750">
              <a:buFont typeface="Arial" panose="020B0604020202020204" pitchFamily="34" charset="0"/>
              <a:buChar char="•"/>
            </a:pPr>
            <a:r>
              <a:rPr lang="en-US" dirty="0"/>
              <a:t>Incremental delivery</a:t>
            </a:r>
          </a:p>
          <a:p>
            <a:pPr marL="514350" indent="-285750">
              <a:buFont typeface="Arial" panose="020B0604020202020204" pitchFamily="34" charset="0"/>
              <a:buChar char="•"/>
            </a:pPr>
            <a:r>
              <a:rPr lang="en-US" dirty="0"/>
              <a:t>Always ready to ship</a:t>
            </a:r>
          </a:p>
          <a:p>
            <a:pPr marL="514350" indent="-285750">
              <a:buFont typeface="Arial" panose="020B0604020202020204" pitchFamily="34" charset="0"/>
              <a:buChar char="•"/>
            </a:pPr>
            <a:r>
              <a:rPr lang="en-US" dirty="0"/>
              <a:t>Continuous inspection of work product and process provides feedback for continuous improvement</a:t>
            </a:r>
          </a:p>
          <a:p>
            <a:pPr marL="228600" indent="0"/>
            <a:endParaRPr lang="en-US" dirty="0"/>
          </a:p>
          <a:p>
            <a:pPr marL="228600" indent="0"/>
            <a:r>
              <a:rPr lang="en-US" dirty="0"/>
              <a:t>We will explore Agile in more detail later in this class</a:t>
            </a:r>
          </a:p>
        </p:txBody>
      </p:sp>
      <p:sp>
        <p:nvSpPr>
          <p:cNvPr id="4" name="Slide Number Placeholder 3">
            <a:extLst>
              <a:ext uri="{FF2B5EF4-FFF2-40B4-BE49-F238E27FC236}">
                <a16:creationId xmlns:a16="http://schemas.microsoft.com/office/drawing/2014/main" id="{EBCA814F-E600-4FF7-B0B3-01EAEE4AB7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32653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ESSAY:</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Describe the software development or project management approaches you have worked with, and your opinions on the pros and cons of each</a:t>
            </a:r>
          </a:p>
          <a:p>
            <a:endParaRPr lang="en-US" dirty="0"/>
          </a:p>
          <a:p>
            <a:r>
              <a:rPr lang="en-US" dirty="0"/>
              <a:t>Notes:</a:t>
            </a:r>
          </a:p>
          <a:p>
            <a:pPr>
              <a:buFont typeface="Arial" panose="020B0604020202020204" pitchFamily="34" charset="0"/>
              <a:buChar char="•"/>
            </a:pPr>
            <a:r>
              <a:rPr lang="en-US" dirty="0"/>
              <a:t>This shouldn’t be a long essay, and doesn’t need to conform to university standards </a:t>
            </a:r>
            <a:r>
              <a:rPr lang="en-US" dirty="0">
                <a:sym typeface="Wingdings" panose="05000000000000000000" pitchFamily="2" charset="2"/>
              </a:rPr>
              <a:t></a:t>
            </a:r>
          </a:p>
          <a:p>
            <a:pPr>
              <a:buFont typeface="Arial" panose="020B0604020202020204" pitchFamily="34" charset="0"/>
              <a:buChar char="•"/>
            </a:pPr>
            <a:r>
              <a:rPr lang="en-US" dirty="0">
                <a:sym typeface="Wingdings" panose="05000000000000000000" pitchFamily="2" charset="2"/>
              </a:rPr>
              <a:t>It’s more important that you communicate how the systems worked, in plain language – and what it was like to work in those systems. Talk about WHY you think something worked well, or didn’t</a:t>
            </a:r>
          </a:p>
          <a:p>
            <a:pPr>
              <a:buFont typeface="Arial" panose="020B0604020202020204" pitchFamily="34" charset="0"/>
              <a:buChar char="•"/>
            </a:pPr>
            <a:r>
              <a:rPr lang="en-US" dirty="0">
                <a:sym typeface="Wingdings" panose="05000000000000000000" pitchFamily="2" charset="2"/>
              </a:rPr>
              <a:t>Please write your essay in a .txt file and send it to the instructor</a:t>
            </a:r>
            <a:endParaRPr lang="en-US" dirty="0"/>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Your experience with various software development systems (3-5 sentences)</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140861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dirty="0"/>
              <a:t>Iterative Software Development</a:t>
            </a:r>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Key elements:</a:t>
            </a:r>
          </a:p>
          <a:p>
            <a:pPr marL="514350" indent="-285750">
              <a:buFont typeface="Arial" panose="020B0604020202020204" pitchFamily="34" charset="0"/>
              <a:buChar char="•"/>
            </a:pPr>
            <a:r>
              <a:rPr lang="en-US" dirty="0"/>
              <a:t>Incremental improvement to code and process</a:t>
            </a:r>
          </a:p>
          <a:p>
            <a:pPr marL="514350" indent="-285750">
              <a:buFont typeface="Arial" panose="020B0604020202020204" pitchFamily="34" charset="0"/>
              <a:buChar char="•"/>
            </a:pPr>
            <a:r>
              <a:rPr lang="en-US" dirty="0"/>
              <a:t>Always ready to ship</a:t>
            </a:r>
          </a:p>
          <a:p>
            <a:pPr marL="514350" indent="-285750">
              <a:buFont typeface="Arial" panose="020B0604020202020204" pitchFamily="34" charset="0"/>
              <a:buChar char="•"/>
            </a:pPr>
            <a:r>
              <a:rPr lang="en-US" dirty="0"/>
              <a:t>Iterative feature development</a:t>
            </a:r>
          </a:p>
          <a:p>
            <a:pPr marL="514350" indent="-285750">
              <a:buFont typeface="Arial" panose="020B0604020202020204" pitchFamily="34" charset="0"/>
              <a:buChar char="•"/>
            </a:pPr>
            <a:r>
              <a:rPr lang="en-US" dirty="0"/>
              <a:t>Working with the Product Owner</a:t>
            </a:r>
          </a:p>
          <a:p>
            <a:pPr marL="514350" indent="-285750">
              <a:buFont typeface="Arial" panose="020B0604020202020204" pitchFamily="34" charset="0"/>
              <a:buChar char="•"/>
            </a:pPr>
            <a:r>
              <a:rPr lang="en-US" dirty="0"/>
              <a:t>Pivoting mid-development</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70193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A837-023C-4C8D-9F02-8FD1AF40658F}"/>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Incremental improvement to code and process</a:t>
            </a:r>
            <a:endParaRPr lang="en-US" dirty="0"/>
          </a:p>
        </p:txBody>
      </p:sp>
      <p:sp>
        <p:nvSpPr>
          <p:cNvPr id="3" name="Subtitle 2">
            <a:extLst>
              <a:ext uri="{FF2B5EF4-FFF2-40B4-BE49-F238E27FC236}">
                <a16:creationId xmlns:a16="http://schemas.microsoft.com/office/drawing/2014/main" id="{EEE4403C-AF64-47AE-A2EB-D40291546B26}"/>
              </a:ext>
            </a:extLst>
          </p:cNvPr>
          <p:cNvSpPr>
            <a:spLocks noGrp="1"/>
          </p:cNvSpPr>
          <p:nvPr>
            <p:ph type="subTitle" idx="1"/>
          </p:nvPr>
        </p:nvSpPr>
        <p:spPr/>
        <p:txBody>
          <a:bodyPr/>
          <a:lstStyle/>
          <a:p>
            <a:r>
              <a:rPr lang="en-US" dirty="0"/>
              <a:t>Principle: Using feedback obtained from regular examination of product and process lets you incrementally improve both</a:t>
            </a:r>
          </a:p>
          <a:p>
            <a:endParaRPr lang="en-US" dirty="0"/>
          </a:p>
          <a:p>
            <a:r>
              <a:rPr lang="en-US" dirty="0"/>
              <a:t>Key aspects:</a:t>
            </a:r>
          </a:p>
          <a:p>
            <a:pPr marL="514350" indent="-285750">
              <a:buFont typeface="Arial" panose="020B0604020202020204" pitchFamily="34" charset="0"/>
              <a:buChar char="•"/>
            </a:pPr>
            <a:r>
              <a:rPr lang="en-US" b="0" i="0" dirty="0">
                <a:solidFill>
                  <a:srgbClr val="000000"/>
                </a:solidFill>
                <a:effectLst/>
                <a:latin typeface="Arial" panose="020B0604020202020204" pitchFamily="34" charset="0"/>
              </a:rPr>
              <a:t>Work in short cycles (1-6 weeks) composed of overlapping phases: requirements, design, programming, testing.</a:t>
            </a:r>
          </a:p>
          <a:p>
            <a:pPr marL="514350" indent="-285750">
              <a:buFont typeface="Arial" panose="020B0604020202020204" pitchFamily="34" charset="0"/>
              <a:buChar char="•"/>
            </a:pPr>
            <a:r>
              <a:rPr lang="en-US" b="0" i="0" dirty="0">
                <a:solidFill>
                  <a:srgbClr val="000000"/>
                </a:solidFill>
                <a:effectLst/>
                <a:latin typeface="Arial" panose="020B0604020202020204" pitchFamily="34" charset="0"/>
              </a:rPr>
              <a:t>Build on what was built before and produce a working product at each stage. Gather customer feedback at the end of each iteration.</a:t>
            </a:r>
          </a:p>
          <a:p>
            <a:pPr marL="514350" indent="-285750">
              <a:buFont typeface="Arial" panose="020B0604020202020204" pitchFamily="34" charset="0"/>
              <a:buChar char="•"/>
            </a:pPr>
            <a:r>
              <a:rPr lang="en-US" dirty="0">
                <a:solidFill>
                  <a:srgbClr val="000000"/>
                </a:solidFill>
                <a:latin typeface="Arial" panose="020B0604020202020204" pitchFamily="34" charset="0"/>
              </a:rPr>
              <a:t>Each iteration, evaluate the team’s performance. Change internal process as needed to improve quality of estimation and delivery.</a:t>
            </a:r>
            <a:endParaRPr lang="en-US" dirty="0"/>
          </a:p>
        </p:txBody>
      </p:sp>
      <p:sp>
        <p:nvSpPr>
          <p:cNvPr id="4" name="Slide Number Placeholder 3">
            <a:extLst>
              <a:ext uri="{FF2B5EF4-FFF2-40B4-BE49-F238E27FC236}">
                <a16:creationId xmlns:a16="http://schemas.microsoft.com/office/drawing/2014/main" id="{F67D2C78-E8E7-4E44-905A-6E086A8B4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63491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Always ready to ship</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after the first iteration, the product is always "ready to ship". That is, the product does something useful and is in a releasable state.</a:t>
            </a:r>
          </a:p>
          <a:p>
            <a:endParaRPr lang="en-US" dirty="0"/>
          </a:p>
          <a:p>
            <a:r>
              <a:rPr lang="en-US" dirty="0"/>
              <a:t>Key aspects:</a:t>
            </a:r>
          </a:p>
          <a:p>
            <a:pPr marL="514350" indent="-285750">
              <a:buFont typeface="Arial" panose="020B0604020202020204" pitchFamily="34" charset="0"/>
              <a:buChar char="•"/>
            </a:pPr>
            <a:r>
              <a:rPr lang="en-US" dirty="0"/>
              <a:t>This is a risk mitigator – if the project is cancelled or greatly reduces in scope, there is still something of value to show for the work efforts</a:t>
            </a:r>
          </a:p>
          <a:p>
            <a:pPr marL="514350" indent="-285750">
              <a:buFont typeface="Arial" panose="020B0604020202020204" pitchFamily="34" charset="0"/>
              <a:buChar char="•"/>
            </a:pPr>
            <a:r>
              <a:rPr lang="en-US" dirty="0"/>
              <a:t>Projects are less likely to be cancelled, as there is always a working product that shows the project’s value and the team’s competence</a:t>
            </a:r>
          </a:p>
          <a:p>
            <a:pPr marL="228600" indent="0"/>
            <a:endParaRPr lang="en-US" dirty="0"/>
          </a:p>
          <a:p>
            <a:pPr marL="228600" indent="0"/>
            <a:r>
              <a:rPr lang="en-US" dirty="0"/>
              <a:t>Key practices that support this principle:</a:t>
            </a:r>
          </a:p>
          <a:p>
            <a:pPr marL="514350" indent="-285750">
              <a:buFont typeface="Arial" panose="020B0604020202020204" pitchFamily="34" charset="0"/>
              <a:buChar char="•"/>
            </a:pPr>
            <a:r>
              <a:rPr lang="en-US" dirty="0"/>
              <a:t>Do daily software builds</a:t>
            </a:r>
          </a:p>
          <a:p>
            <a:pPr marL="514350" indent="-285750">
              <a:buFont typeface="Arial" panose="020B0604020202020204" pitchFamily="34" charset="0"/>
              <a:buChar char="•"/>
            </a:pPr>
            <a:r>
              <a:rPr lang="en-US" dirty="0"/>
              <a:t>Fix bugs right away</a:t>
            </a:r>
          </a:p>
          <a:p>
            <a:pPr marL="514350" indent="-285750">
              <a:buFont typeface="Arial" panose="020B0604020202020204" pitchFamily="34" charset="0"/>
              <a:buChar char="•"/>
            </a:pPr>
            <a:r>
              <a:rPr lang="en-US" dirty="0"/>
              <a:t>Relentlessly use automated testing to mitigate regression</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01428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Hello</a:t>
            </a:r>
            <a:endParaRPr/>
          </a:p>
        </p:txBody>
      </p:sp>
      <p:pic>
        <p:nvPicPr>
          <p:cNvPr id="275" name="Google Shape;275;p44"/>
          <p:cNvPicPr preferRelativeResize="0"/>
          <p:nvPr/>
        </p:nvPicPr>
        <p:blipFill>
          <a:blip r:embed="rId3">
            <a:alphaModFix/>
          </a:blip>
          <a:stretch>
            <a:fillRect/>
          </a:stretch>
        </p:blipFill>
        <p:spPr>
          <a:xfrm rot="300002">
            <a:off x="899548" y="-372074"/>
            <a:ext cx="4697753" cy="5026313"/>
          </a:xfrm>
          <a:prstGeom prst="rect">
            <a:avLst/>
          </a:prstGeom>
          <a:noFill/>
          <a:ln>
            <a:noFill/>
          </a:ln>
        </p:spPr>
      </p:pic>
      <p:sp>
        <p:nvSpPr>
          <p:cNvPr id="276" name="Google Shape;276;p44"/>
          <p:cNvSpPr txBox="1">
            <a:spLocks noGrp="1"/>
          </p:cNvSpPr>
          <p:nvPr>
            <p:ph type="body" idx="1"/>
          </p:nvPr>
        </p:nvSpPr>
        <p:spPr>
          <a:xfrm rot="300075">
            <a:off x="1220831" y="27547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 sz="3000" dirty="0">
                <a:solidFill>
                  <a:schemeClr val="accent1"/>
                </a:solidFill>
              </a:rPr>
              <a:t>Erik Gross</a:t>
            </a:r>
            <a:endParaRPr sz="3000" dirty="0">
              <a:solidFill>
                <a:schemeClr val="accent1"/>
              </a:solidFill>
            </a:endParaRPr>
          </a:p>
          <a:p>
            <a:pPr marL="0" lvl="0" indent="0" algn="ctr" rtl="0">
              <a:spcBef>
                <a:spcPts val="0"/>
              </a:spcBef>
              <a:spcAft>
                <a:spcPts val="0"/>
              </a:spcAft>
              <a:buNone/>
            </a:pPr>
            <a:r>
              <a:rPr lang="en" sz="1900" dirty="0">
                <a:solidFill>
                  <a:schemeClr val="dk1"/>
                </a:solidFill>
              </a:rPr>
              <a:t>with DevelopIntelligence, </a:t>
            </a:r>
            <a:br>
              <a:rPr lang="en" sz="1900" dirty="0">
                <a:solidFill>
                  <a:schemeClr val="dk1"/>
                </a:solidFill>
              </a:rPr>
            </a:br>
            <a:r>
              <a:rPr lang="en" sz="1900" dirty="0">
                <a:solidFill>
                  <a:schemeClr val="dk1"/>
                </a:solidFill>
              </a:rPr>
              <a:t>a Pluralsight Company.</a:t>
            </a:r>
            <a:endParaRPr sz="1900" dirty="0">
              <a:solidFill>
                <a:schemeClr val="dk1"/>
              </a:solidFill>
            </a:endParaRPr>
          </a:p>
        </p:txBody>
      </p:sp>
      <p:sp>
        <p:nvSpPr>
          <p:cNvPr id="277" name="Google Shape;277;p44"/>
          <p:cNvSpPr txBox="1">
            <a:spLocks noGrp="1"/>
          </p:cNvSpPr>
          <p:nvPr>
            <p:ph type="body" idx="1"/>
          </p:nvPr>
        </p:nvSpPr>
        <p:spPr>
          <a:xfrm>
            <a:off x="6026600" y="1932900"/>
            <a:ext cx="2992800" cy="28170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dirty="0"/>
              <a:t>Developer</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t>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Author</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U.S. Navy veteran</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 dirty="0"/>
              <a:t>Ran a </a:t>
            </a:r>
            <a:r>
              <a:rPr lang="en" dirty="0">
                <a:solidFill>
                  <a:schemeClr val="dk1"/>
                </a:solidFill>
              </a:rPr>
              <a:t>nuclear sub in Idaho (really!)</a:t>
            </a:r>
            <a:endParaRPr dirty="0">
              <a:solidFill>
                <a:schemeClr val="dk1"/>
              </a:solidFill>
            </a:endParaRPr>
          </a:p>
        </p:txBody>
      </p:sp>
      <p:sp>
        <p:nvSpPr>
          <p:cNvPr id="278" name="Google Shape;278;p44"/>
          <p:cNvSpPr txBox="1"/>
          <p:nvPr/>
        </p:nvSpPr>
        <p:spPr>
          <a:xfrm>
            <a:off x="6513150" y="1236750"/>
            <a:ext cx="17448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Arial"/>
                <a:cs typeface="Arial"/>
                <a:sym typeface="Arial"/>
              </a:rPr>
              <a:t>About me...</a:t>
            </a:r>
            <a:endParaRPr kumimoji="0" sz="1800" b="1"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7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0404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300" b="0" i="0" u="none" strike="noStrike" kern="0" cap="none" spc="0" normalizeH="0" baseline="0" noProof="0">
              <a:ln>
                <a:noFill/>
              </a:ln>
              <a:solidFill>
                <a:srgbClr val="404040"/>
              </a:solidFill>
              <a:effectLst/>
              <a:uLnTx/>
              <a:uFillTx/>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Iterative Feature Development</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Instead of building all features and then releasing (waterfall), instead develop one feature, then the next, always keeping the application in a shippable state. Continually re-assess priority of feature development, including refinement of existing features, based on feedback</a:t>
            </a:r>
          </a:p>
          <a:p>
            <a:endParaRPr lang="en-US" dirty="0"/>
          </a:p>
          <a:p>
            <a:r>
              <a:rPr lang="en-US" dirty="0"/>
              <a:t>Key aspects:</a:t>
            </a:r>
          </a:p>
          <a:p>
            <a:pPr marL="514350" indent="-285750">
              <a:buFont typeface="Arial" panose="020B0604020202020204" pitchFamily="34" charset="0"/>
              <a:buChar char="•"/>
            </a:pPr>
            <a:r>
              <a:rPr lang="en-US" dirty="0"/>
              <a:t>It is important to work closely with all concerned parties for a system like this to work, and for all involved to understand that development on the application will be iterative – the form of the app presented in one iteration doesn’t necessarily represent the final form of the app, and should not be evaluated as such. Instead, meaningful feedback will allow rapid modification of a feature, while new features are iteratively added to the app</a:t>
            </a:r>
          </a:p>
          <a:p>
            <a:pPr marL="228600" indent="0"/>
            <a:endParaRPr lang="en-US" dirty="0"/>
          </a:p>
          <a:p>
            <a:pPr marL="228600" indent="0"/>
            <a:r>
              <a:rPr lang="en-US" dirty="0"/>
              <a:t>Key practices that support this principle:</a:t>
            </a:r>
          </a:p>
          <a:p>
            <a:pPr marL="514350" indent="-285750">
              <a:buFont typeface="Arial" panose="020B0604020202020204" pitchFamily="34" charset="0"/>
              <a:buChar char="•"/>
            </a:pPr>
            <a:r>
              <a:rPr lang="en-US" dirty="0"/>
              <a:t>Set expectations for all stakeholders</a:t>
            </a:r>
          </a:p>
          <a:p>
            <a:pPr marL="514350" indent="-285750">
              <a:buFont typeface="Arial" panose="020B0604020202020204" pitchFamily="34" charset="0"/>
              <a:buChar char="•"/>
            </a:pPr>
            <a:r>
              <a:rPr lang="en-US" dirty="0"/>
              <a:t>Educate stakeholders on iterative development so they are effective contributors</a:t>
            </a:r>
          </a:p>
          <a:p>
            <a:pPr marL="514350" indent="-285750">
              <a:buFont typeface="Arial" panose="020B0604020202020204" pitchFamily="34" charset="0"/>
              <a:buChar char="•"/>
            </a:pPr>
            <a:r>
              <a:rPr lang="en-US" dirty="0"/>
              <a:t>Be willing to change</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65930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Working with the Product Owner</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working closely with the Product Owner enables the incremental production of shippable features that are valuable to the end user</a:t>
            </a:r>
          </a:p>
          <a:p>
            <a:endParaRPr lang="en-US" dirty="0"/>
          </a:p>
          <a:p>
            <a:r>
              <a:rPr lang="en-US" dirty="0"/>
              <a:t>Key aspects:</a:t>
            </a:r>
          </a:p>
          <a:p>
            <a:pPr marL="514350" indent="-285750">
              <a:buFont typeface="Arial" panose="020B0604020202020204" pitchFamily="34" charset="0"/>
              <a:buChar char="•"/>
            </a:pPr>
            <a:r>
              <a:rPr lang="en-US" dirty="0"/>
              <a:t>Consult with the product owner before each iteration, agreeing on the scope and details of work for that iteration.</a:t>
            </a:r>
          </a:p>
          <a:p>
            <a:pPr marL="514350" indent="-285750">
              <a:buFont typeface="Arial" panose="020B0604020202020204" pitchFamily="34" charset="0"/>
              <a:buChar char="•"/>
            </a:pPr>
            <a:r>
              <a:rPr lang="en-US" dirty="0"/>
              <a:t>During the iteration, the external customer or project manager cannot change the scope for that iteration, but the development team may change the scope by dropping features if the end date will not be met.</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424262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Pivoting mid-development</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An agile, iterative process can allow a project to pivot in small or large degree, mid-process, without excessive cost of time or resources</a:t>
            </a:r>
          </a:p>
          <a:p>
            <a:endParaRPr lang="en-US" dirty="0"/>
          </a:p>
          <a:p>
            <a:r>
              <a:rPr lang="en-US" dirty="0"/>
              <a:t>Key aspects:</a:t>
            </a:r>
          </a:p>
          <a:p>
            <a:pPr marL="514350" indent="-285750">
              <a:buFont typeface="Arial" panose="020B0604020202020204" pitchFamily="34" charset="0"/>
              <a:buChar char="•"/>
            </a:pPr>
            <a:r>
              <a:rPr lang="en-US" dirty="0"/>
              <a:t>Manage to meet business goals, due dates and budgets. Be willing to change requirements to fit these, not the other way around.</a:t>
            </a:r>
          </a:p>
          <a:p>
            <a:pPr marL="514350" indent="-285750">
              <a:buFont typeface="Arial" panose="020B0604020202020204" pitchFamily="34" charset="0"/>
              <a:buChar char="•"/>
            </a:pPr>
            <a:r>
              <a:rPr lang="en-US" dirty="0"/>
              <a:t>Learn as you go; be adaptable to new or changing business needs that become clear only after development begins.</a:t>
            </a:r>
          </a:p>
          <a:p>
            <a:pPr marL="514350" indent="-285750">
              <a:buFont typeface="Arial" panose="020B0604020202020204" pitchFamily="34" charset="0"/>
              <a:buChar char="•"/>
            </a:pPr>
            <a:r>
              <a:rPr lang="en-US" dirty="0"/>
              <a:t>Analyze existing implementations frequently to determine that they are meeting business goals.</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52624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70CF-E277-40AB-B47E-4EF351ABFE81}"/>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3FA7548F-27A6-4EA4-AC5C-78709CEC7783}"/>
              </a:ext>
            </a:extLst>
          </p:cNvPr>
          <p:cNvSpPr>
            <a:spLocks noGrp="1"/>
          </p:cNvSpPr>
          <p:nvPr>
            <p:ph type="body" idx="1"/>
          </p:nvPr>
        </p:nvSpPr>
        <p:spPr/>
        <p:txBody>
          <a:bodyPr anchor="t"/>
          <a:lstStyle/>
          <a:p>
            <a:r>
              <a:rPr lang="en-US" dirty="0"/>
              <a:t>We will use a simple Python application for all of our practical work throughout the training. Here, we will examine a running example, then install it locally and get it running.</a:t>
            </a:r>
          </a:p>
          <a:p>
            <a:endParaRPr lang="en-US" dirty="0"/>
          </a:p>
          <a:p>
            <a:r>
              <a:rPr lang="en-US" dirty="0"/>
              <a:t>Notes:</a:t>
            </a:r>
          </a:p>
          <a:p>
            <a:pPr>
              <a:buFont typeface="Arial" panose="020B0604020202020204" pitchFamily="34" charset="0"/>
              <a:buChar char="•"/>
            </a:pPr>
            <a:r>
              <a:rPr lang="en-US" dirty="0"/>
              <a:t>Full-stack app</a:t>
            </a:r>
          </a:p>
          <a:p>
            <a:pPr>
              <a:buFont typeface="Arial" panose="020B0604020202020204" pitchFamily="34" charset="0"/>
              <a:buChar char="•"/>
            </a:pPr>
            <a:r>
              <a:rPr lang="en-US" dirty="0"/>
              <a:t>Back end is written in Python and uses flask web framework</a:t>
            </a:r>
          </a:p>
          <a:p>
            <a:pPr>
              <a:buFont typeface="Arial" panose="020B0604020202020204" pitchFamily="34" charset="0"/>
              <a:buChar char="•"/>
            </a:pPr>
            <a:r>
              <a:rPr lang="en-US" dirty="0"/>
              <a:t>Front end is written in JavaScript and uses React</a:t>
            </a:r>
          </a:p>
          <a:p>
            <a:pPr>
              <a:buFont typeface="Arial" panose="020B0604020202020204" pitchFamily="34" charset="0"/>
              <a:buChar char="•"/>
            </a:pPr>
            <a:endParaRPr lang="en-US" dirty="0"/>
          </a:p>
        </p:txBody>
      </p:sp>
      <p:sp>
        <p:nvSpPr>
          <p:cNvPr id="4" name="Subtitle 3">
            <a:extLst>
              <a:ext uri="{FF2B5EF4-FFF2-40B4-BE49-F238E27FC236}">
                <a16:creationId xmlns:a16="http://schemas.microsoft.com/office/drawing/2014/main" id="{C36D2E4C-A879-4824-B304-8A7EF87E04BA}"/>
              </a:ext>
            </a:extLst>
          </p:cNvPr>
          <p:cNvSpPr>
            <a:spLocks noGrp="1"/>
          </p:cNvSpPr>
          <p:nvPr>
            <p:ph type="subTitle" idx="2"/>
          </p:nvPr>
        </p:nvSpPr>
        <p:spPr/>
        <p:txBody>
          <a:bodyPr/>
          <a:lstStyle/>
          <a:p>
            <a:r>
              <a:rPr lang="en-US" dirty="0"/>
              <a:t>Review and install the “Reference Implementation” for our training</a:t>
            </a:r>
          </a:p>
        </p:txBody>
      </p:sp>
      <p:sp>
        <p:nvSpPr>
          <p:cNvPr id="5" name="Slide Number Placeholder 4">
            <a:extLst>
              <a:ext uri="{FF2B5EF4-FFF2-40B4-BE49-F238E27FC236}">
                <a16:creationId xmlns:a16="http://schemas.microsoft.com/office/drawing/2014/main" id="{815253F3-E445-4145-A533-1C2CC8FCFA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798022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D8B4-2269-4A05-A3D6-A96BF5FA0A30}"/>
              </a:ext>
            </a:extLst>
          </p:cNvPr>
          <p:cNvSpPr>
            <a:spLocks noGrp="1"/>
          </p:cNvSpPr>
          <p:nvPr>
            <p:ph type="title"/>
          </p:nvPr>
        </p:nvSpPr>
        <p:spPr/>
        <p:txBody>
          <a:bodyPr/>
          <a:lstStyle/>
          <a:p>
            <a:r>
              <a:rPr lang="en-US" dirty="0"/>
              <a:t>Elements of a Full-Stack App and HTTP Request/Response Cycle</a:t>
            </a:r>
          </a:p>
        </p:txBody>
      </p:sp>
      <p:sp>
        <p:nvSpPr>
          <p:cNvPr id="3" name="Subtitle 2">
            <a:extLst>
              <a:ext uri="{FF2B5EF4-FFF2-40B4-BE49-F238E27FC236}">
                <a16:creationId xmlns:a16="http://schemas.microsoft.com/office/drawing/2014/main" id="{E32942F8-5661-49B1-AF5D-E4C19542317A}"/>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DBA609AF-3C02-4A5A-8E22-0E31C67956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descr="Diagram&#10;&#10;Description automatically generated">
            <a:extLst>
              <a:ext uri="{FF2B5EF4-FFF2-40B4-BE49-F238E27FC236}">
                <a16:creationId xmlns:a16="http://schemas.microsoft.com/office/drawing/2014/main" id="{B19CD318-132D-4DFD-84F6-AB40A9879827}"/>
              </a:ext>
            </a:extLst>
          </p:cNvPr>
          <p:cNvPicPr>
            <a:picLocks noChangeAspect="1"/>
          </p:cNvPicPr>
          <p:nvPr/>
        </p:nvPicPr>
        <p:blipFill>
          <a:blip r:embed="rId2"/>
          <a:stretch>
            <a:fillRect/>
          </a:stretch>
        </p:blipFill>
        <p:spPr>
          <a:xfrm>
            <a:off x="1366391" y="1140068"/>
            <a:ext cx="6411218" cy="3670471"/>
          </a:xfrm>
          <a:prstGeom prst="rect">
            <a:avLst/>
          </a:prstGeom>
        </p:spPr>
      </p:pic>
    </p:spTree>
    <p:extLst>
      <p:ext uri="{BB962C8B-B14F-4D97-AF65-F5344CB8AC3E}">
        <p14:creationId xmlns:p14="http://schemas.microsoft.com/office/powerpoint/2010/main" val="3406572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70CF-E277-40AB-B47E-4EF351ABFE81}"/>
              </a:ext>
            </a:extLst>
          </p:cNvPr>
          <p:cNvSpPr>
            <a:spLocks noGrp="1"/>
          </p:cNvSpPr>
          <p:nvPr>
            <p:ph type="title"/>
          </p:nvPr>
        </p:nvSpPr>
        <p:spPr/>
        <p:txBody>
          <a:bodyPr/>
          <a:lstStyle/>
          <a:p>
            <a:r>
              <a:rPr lang="en-US" dirty="0"/>
              <a:t>WORKSHOP:</a:t>
            </a:r>
          </a:p>
        </p:txBody>
      </p:sp>
      <p:sp>
        <p:nvSpPr>
          <p:cNvPr id="3" name="Text Placeholder 2">
            <a:extLst>
              <a:ext uri="{FF2B5EF4-FFF2-40B4-BE49-F238E27FC236}">
                <a16:creationId xmlns:a16="http://schemas.microsoft.com/office/drawing/2014/main" id="{3FA7548F-27A6-4EA4-AC5C-78709CEC7783}"/>
              </a:ext>
            </a:extLst>
          </p:cNvPr>
          <p:cNvSpPr>
            <a:spLocks noGrp="1"/>
          </p:cNvSpPr>
          <p:nvPr>
            <p:ph type="body" idx="1"/>
          </p:nvPr>
        </p:nvSpPr>
        <p:spPr/>
        <p:txBody>
          <a:bodyPr anchor="t"/>
          <a:lstStyle/>
          <a:p>
            <a:r>
              <a:rPr lang="en-US" dirty="0"/>
              <a:t>Group discussion considering the Reference Implementation from the following points of view:</a:t>
            </a:r>
          </a:p>
          <a:p>
            <a:endParaRPr lang="en-US" dirty="0"/>
          </a:p>
          <a:p>
            <a:pPr>
              <a:buFont typeface="Arial" panose="020B0604020202020204" pitchFamily="34" charset="0"/>
              <a:buChar char="•"/>
            </a:pPr>
            <a:r>
              <a:rPr lang="en-US" dirty="0"/>
              <a:t>What might an iterative approach to the Reference Implementation look like?</a:t>
            </a:r>
          </a:p>
          <a:p>
            <a:pPr>
              <a:buFont typeface="Arial" panose="020B0604020202020204" pitchFamily="34" charset="0"/>
              <a:buChar char="•"/>
            </a:pPr>
            <a:r>
              <a:rPr lang="en-US" dirty="0"/>
              <a:t>What features should ship first?</a:t>
            </a:r>
          </a:p>
          <a:p>
            <a:pPr>
              <a:buFont typeface="Arial" panose="020B0604020202020204" pitchFamily="34" charset="0"/>
              <a:buChar char="•"/>
            </a:pPr>
            <a:r>
              <a:rPr lang="en-US" dirty="0"/>
              <a:t>How might it pivot, based on market or other factors?</a:t>
            </a:r>
          </a:p>
          <a:p>
            <a:pPr>
              <a:buFont typeface="Arial" panose="020B0604020202020204" pitchFamily="34" charset="0"/>
              <a:buChar char="•"/>
            </a:pPr>
            <a:endParaRPr lang="en-US" dirty="0"/>
          </a:p>
        </p:txBody>
      </p:sp>
      <p:sp>
        <p:nvSpPr>
          <p:cNvPr id="4" name="Subtitle 3">
            <a:extLst>
              <a:ext uri="{FF2B5EF4-FFF2-40B4-BE49-F238E27FC236}">
                <a16:creationId xmlns:a16="http://schemas.microsoft.com/office/drawing/2014/main" id="{C36D2E4C-A879-4824-B304-8A7EF87E04BA}"/>
              </a:ext>
            </a:extLst>
          </p:cNvPr>
          <p:cNvSpPr>
            <a:spLocks noGrp="1"/>
          </p:cNvSpPr>
          <p:nvPr>
            <p:ph type="subTitle" idx="2"/>
          </p:nvPr>
        </p:nvSpPr>
        <p:spPr/>
        <p:txBody>
          <a:bodyPr/>
          <a:lstStyle/>
          <a:p>
            <a:r>
              <a:rPr lang="en-US" dirty="0"/>
              <a:t>Looking at the “Reference Implementation” from an iterative approach</a:t>
            </a:r>
          </a:p>
        </p:txBody>
      </p:sp>
      <p:sp>
        <p:nvSpPr>
          <p:cNvPr id="5" name="Slide Number Placeholder 4">
            <a:extLst>
              <a:ext uri="{FF2B5EF4-FFF2-40B4-BE49-F238E27FC236}">
                <a16:creationId xmlns:a16="http://schemas.microsoft.com/office/drawing/2014/main" id="{815253F3-E445-4145-A533-1C2CC8FCFA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674891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15A7-471A-4327-9C03-D346E4A3CE40}"/>
              </a:ext>
            </a:extLst>
          </p:cNvPr>
          <p:cNvSpPr>
            <a:spLocks noGrp="1"/>
          </p:cNvSpPr>
          <p:nvPr>
            <p:ph type="title"/>
          </p:nvPr>
        </p:nvSpPr>
        <p:spPr/>
        <p:txBody>
          <a:bodyPr/>
          <a:lstStyle/>
          <a:p>
            <a:r>
              <a:rPr lang="en-US" dirty="0"/>
              <a:t>The Agile Manifesto and Best Practices</a:t>
            </a:r>
          </a:p>
        </p:txBody>
      </p:sp>
    </p:spTree>
    <p:extLst>
      <p:ext uri="{BB962C8B-B14F-4D97-AF65-F5344CB8AC3E}">
        <p14:creationId xmlns:p14="http://schemas.microsoft.com/office/powerpoint/2010/main" val="2537409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F275-41B9-48FE-AD57-6B022BBC5166}"/>
              </a:ext>
            </a:extLst>
          </p:cNvPr>
          <p:cNvSpPr>
            <a:spLocks noGrp="1"/>
          </p:cNvSpPr>
          <p:nvPr>
            <p:ph type="title"/>
          </p:nvPr>
        </p:nvSpPr>
        <p:spPr/>
        <p:txBody>
          <a:bodyPr/>
          <a:lstStyle/>
          <a:p>
            <a:r>
              <a:rPr lang="en-US" dirty="0"/>
              <a:t>The Agile Manifesto and its Origins</a:t>
            </a:r>
          </a:p>
        </p:txBody>
      </p:sp>
      <p:sp>
        <p:nvSpPr>
          <p:cNvPr id="3" name="Subtitle 2">
            <a:extLst>
              <a:ext uri="{FF2B5EF4-FFF2-40B4-BE49-F238E27FC236}">
                <a16:creationId xmlns:a16="http://schemas.microsoft.com/office/drawing/2014/main" id="{57C8011C-BD56-447A-B237-338F6B1F6305}"/>
              </a:ext>
            </a:extLst>
          </p:cNvPr>
          <p:cNvSpPr>
            <a:spLocks noGrp="1"/>
          </p:cNvSpPr>
          <p:nvPr>
            <p:ph type="subTitle" idx="1"/>
          </p:nvPr>
        </p:nvSpPr>
        <p:spPr/>
        <p:txBody>
          <a:bodyPr/>
          <a:lstStyle/>
          <a:p>
            <a:r>
              <a:rPr lang="en-US" dirty="0"/>
              <a:t>What is it? A statement of values regarding approaches to how teams create and ship software</a:t>
            </a:r>
          </a:p>
          <a:p>
            <a:endParaRPr lang="en-US" dirty="0"/>
          </a:p>
          <a:p>
            <a:r>
              <a:rPr lang="en-US" dirty="0"/>
              <a:t>When was it made? 2001, by 17 top software developers and consultants</a:t>
            </a:r>
          </a:p>
          <a:p>
            <a:endParaRPr lang="en-US" dirty="0"/>
          </a:p>
          <a:p>
            <a:r>
              <a:rPr lang="en-US" dirty="0"/>
              <a:t>Key aspects:</a:t>
            </a:r>
          </a:p>
          <a:p>
            <a:pPr marL="514350" indent="-285750">
              <a:buFont typeface="Arial" panose="020B0604020202020204" pitchFamily="34" charset="0"/>
              <a:buChar char="•"/>
            </a:pPr>
            <a:r>
              <a:rPr lang="en-US" dirty="0"/>
              <a:t>12 values were agreed upon</a:t>
            </a:r>
          </a:p>
          <a:p>
            <a:pPr marL="514350" indent="-285750">
              <a:buFont typeface="Arial" panose="020B0604020202020204" pitchFamily="34" charset="0"/>
              <a:buChar char="•"/>
            </a:pPr>
            <a:r>
              <a:rPr lang="en-US" dirty="0"/>
              <a:t>These values are NOT a process, implementation or standard; they are opinions</a:t>
            </a:r>
          </a:p>
          <a:p>
            <a:pPr marL="514350" indent="-285750">
              <a:buFont typeface="Arial" panose="020B0604020202020204" pitchFamily="34" charset="0"/>
              <a:buChar char="•"/>
            </a:pPr>
            <a:r>
              <a:rPr lang="en-US" dirty="0"/>
              <a:t>Many popular project management methodologies have arisen that are based on these values</a:t>
            </a:r>
          </a:p>
          <a:p>
            <a:pPr marL="514350" indent="-285750">
              <a:buFont typeface="Arial" panose="020B0604020202020204" pitchFamily="34" charset="0"/>
              <a:buChar char="•"/>
            </a:pPr>
            <a:r>
              <a:rPr lang="en-US" dirty="0"/>
              <a:t>Many Agile implementations are poorly executed; it takes great cooperation between business leadership and a competent, self-guided dev team to make it work</a:t>
            </a:r>
          </a:p>
        </p:txBody>
      </p:sp>
      <p:sp>
        <p:nvSpPr>
          <p:cNvPr id="4" name="Slide Number Placeholder 3">
            <a:extLst>
              <a:ext uri="{FF2B5EF4-FFF2-40B4-BE49-F238E27FC236}">
                <a16:creationId xmlns:a16="http://schemas.microsoft.com/office/drawing/2014/main" id="{BAE9DD1B-3DD9-4767-81CF-9384E2C36A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68406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B1AA-B44E-4C26-889D-5BE4AD01E8C9}"/>
              </a:ext>
            </a:extLst>
          </p:cNvPr>
          <p:cNvSpPr>
            <a:spLocks noGrp="1"/>
          </p:cNvSpPr>
          <p:nvPr>
            <p:ph type="title"/>
          </p:nvPr>
        </p:nvSpPr>
        <p:spPr/>
        <p:txBody>
          <a:bodyPr/>
          <a:lstStyle/>
          <a:p>
            <a:r>
              <a:rPr lang="en-US" dirty="0"/>
              <a:t>Agile Values</a:t>
            </a:r>
          </a:p>
        </p:txBody>
      </p:sp>
      <p:sp>
        <p:nvSpPr>
          <p:cNvPr id="3" name="Subtitle 2">
            <a:extLst>
              <a:ext uri="{FF2B5EF4-FFF2-40B4-BE49-F238E27FC236}">
                <a16:creationId xmlns:a16="http://schemas.microsoft.com/office/drawing/2014/main" id="{73B7A724-A07D-4953-8477-F219CACA3CC2}"/>
              </a:ext>
            </a:extLst>
          </p:cNvPr>
          <p:cNvSpPr>
            <a:spLocks noGrp="1"/>
          </p:cNvSpPr>
          <p:nvPr>
            <p:ph type="subTitle" idx="1"/>
          </p:nvPr>
        </p:nvSpPr>
        <p:spPr/>
        <p:txBody>
          <a:bodyPr/>
          <a:lstStyle/>
          <a:p>
            <a:pPr marL="514350" indent="-285750">
              <a:buFont typeface="Arial" panose="020B0604020202020204" pitchFamily="34" charset="0"/>
              <a:buChar char="•"/>
            </a:pPr>
            <a:r>
              <a:rPr lang="en-US" dirty="0"/>
              <a:t>Individuals and Interactions &gt; Processes and Tools</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Working Software &gt; Comprehensive Documentation</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Customer Collaboration &gt; Contract Negotiation</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Responding to Change &gt; Following a Plan</a:t>
            </a:r>
          </a:p>
          <a:p>
            <a:endParaRPr lang="en-US" dirty="0"/>
          </a:p>
        </p:txBody>
      </p:sp>
      <p:sp>
        <p:nvSpPr>
          <p:cNvPr id="4" name="Slide Number Placeholder 3">
            <a:extLst>
              <a:ext uri="{FF2B5EF4-FFF2-40B4-BE49-F238E27FC236}">
                <a16:creationId xmlns:a16="http://schemas.microsoft.com/office/drawing/2014/main" id="{138A5C75-B5AA-447F-837B-73C8EDADF6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44170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30E8-EB70-4E51-8D38-21458C94A1C5}"/>
              </a:ext>
            </a:extLst>
          </p:cNvPr>
          <p:cNvSpPr>
            <a:spLocks noGrp="1"/>
          </p:cNvSpPr>
          <p:nvPr>
            <p:ph type="title"/>
          </p:nvPr>
        </p:nvSpPr>
        <p:spPr/>
        <p:txBody>
          <a:bodyPr/>
          <a:lstStyle/>
          <a:p>
            <a:r>
              <a:rPr lang="en-US" dirty="0"/>
              <a:t>Key Elements of the Agile Approach</a:t>
            </a:r>
          </a:p>
        </p:txBody>
      </p:sp>
      <p:sp>
        <p:nvSpPr>
          <p:cNvPr id="3" name="Subtitle 2">
            <a:extLst>
              <a:ext uri="{FF2B5EF4-FFF2-40B4-BE49-F238E27FC236}">
                <a16:creationId xmlns:a16="http://schemas.microsoft.com/office/drawing/2014/main" id="{D7D6A015-D725-471D-B8E0-4D08ADFD934A}"/>
              </a:ext>
            </a:extLst>
          </p:cNvPr>
          <p:cNvSpPr>
            <a:spLocks noGrp="1"/>
          </p:cNvSpPr>
          <p:nvPr>
            <p:ph type="subTitle" idx="1"/>
          </p:nvPr>
        </p:nvSpPr>
        <p:spPr/>
        <p:txBody>
          <a:bodyPr/>
          <a:lstStyle/>
          <a:p>
            <a:r>
              <a:rPr lang="en-US" dirty="0"/>
              <a:t>The Agile method is an iterative and incremental tactic to software design that utilizes constant planning, understanding, upgrading, team partnership, development, and delivery.</a:t>
            </a:r>
          </a:p>
          <a:p>
            <a:endParaRPr lang="en-US" dirty="0"/>
          </a:p>
          <a:p>
            <a:r>
              <a:rPr lang="en-US" dirty="0"/>
              <a:t>It is driven by the principles of providing value and collaborating with stakeholders.</a:t>
            </a:r>
          </a:p>
          <a:p>
            <a:endParaRPr lang="en-US" dirty="0"/>
          </a:p>
          <a:p>
            <a:r>
              <a:rPr lang="en-US" dirty="0"/>
              <a:t>It starts with customers defining the end uses of the final product and the kind of problems the final product attempts to address.</a:t>
            </a:r>
          </a:p>
          <a:p>
            <a:endParaRPr lang="en-US" dirty="0"/>
          </a:p>
          <a:p>
            <a:r>
              <a:rPr lang="en-US" dirty="0"/>
              <a:t>Designated teams start to plan and work on a complete process through planning, implementing, and appraising.</a:t>
            </a:r>
          </a:p>
          <a:p>
            <a:endParaRPr lang="en-US" dirty="0"/>
          </a:p>
          <a:p>
            <a:r>
              <a:rPr lang="en-US" dirty="0"/>
              <a:t>Since the development process is iterative, errors are resolved in the intermediate stage of the project.</a:t>
            </a:r>
          </a:p>
        </p:txBody>
      </p:sp>
      <p:sp>
        <p:nvSpPr>
          <p:cNvPr id="4" name="Slide Number Placeholder 3">
            <a:extLst>
              <a:ext uri="{FF2B5EF4-FFF2-40B4-BE49-F238E27FC236}">
                <a16:creationId xmlns:a16="http://schemas.microsoft.com/office/drawing/2014/main" id="{19F0308E-C8DE-417F-8EA1-47F5C55FD6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41998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Prerequisites</a:t>
            </a:r>
            <a:endParaRPr/>
          </a:p>
        </p:txBody>
      </p:sp>
      <p:sp>
        <p:nvSpPr>
          <p:cNvPr id="285" name="Google Shape;285;p45"/>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Have some education and experience in Computer Science and software development</a:t>
            </a:r>
          </a:p>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Have completed basic onboarding</a:t>
            </a:r>
            <a:endParaRPr sz="1500" dirty="0">
              <a:solidFill>
                <a:srgbClr val="404040"/>
              </a:solidFill>
            </a:endParaRPr>
          </a:p>
        </p:txBody>
      </p:sp>
      <p:sp>
        <p:nvSpPr>
          <p:cNvPr id="286" name="Google Shape;286;p45"/>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endParaRPr sz="1800" b="1" dirty="0">
              <a:solidFill>
                <a:srgbClr val="F05A28"/>
              </a:solidFill>
            </a:endParaRPr>
          </a:p>
        </p:txBody>
      </p:sp>
      <p:sp>
        <p:nvSpPr>
          <p:cNvPr id="287" name="Google Shape;287;p45"/>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This course assumes you:</a:t>
            </a:r>
            <a:endParaRPr sz="1800" b="1">
              <a:solidFill>
                <a:srgbClr val="F05A28"/>
              </a:solidFill>
            </a:endParaRPr>
          </a:p>
        </p:txBody>
      </p:sp>
      <p:sp>
        <p:nvSpPr>
          <p:cNvPr id="288" name="Google Shape;2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6386-D0FA-4FB7-82A4-EB5B256BB8F2}"/>
              </a:ext>
            </a:extLst>
          </p:cNvPr>
          <p:cNvSpPr>
            <a:spLocks noGrp="1"/>
          </p:cNvSpPr>
          <p:nvPr>
            <p:ph type="title"/>
          </p:nvPr>
        </p:nvSpPr>
        <p:spPr/>
        <p:txBody>
          <a:bodyPr/>
          <a:lstStyle/>
          <a:p>
            <a:r>
              <a:rPr lang="en-US" dirty="0"/>
              <a:t>Modern Approaches to Agile Software Development</a:t>
            </a:r>
          </a:p>
        </p:txBody>
      </p:sp>
      <p:sp>
        <p:nvSpPr>
          <p:cNvPr id="3" name="Subtitle 2">
            <a:extLst>
              <a:ext uri="{FF2B5EF4-FFF2-40B4-BE49-F238E27FC236}">
                <a16:creationId xmlns:a16="http://schemas.microsoft.com/office/drawing/2014/main" id="{E196A473-A3BD-4ECC-AC49-836424656511}"/>
              </a:ext>
            </a:extLst>
          </p:cNvPr>
          <p:cNvSpPr>
            <a:spLocks noGrp="1"/>
          </p:cNvSpPr>
          <p:nvPr>
            <p:ph type="subTitle" idx="1"/>
          </p:nvPr>
        </p:nvSpPr>
        <p:spPr/>
        <p:txBody>
          <a:bodyPr/>
          <a:lstStyle/>
          <a:p>
            <a:r>
              <a:rPr lang="en-US" dirty="0"/>
              <a:t>Several project management approaches implement Agile values in some way. Often, they bring in elements of other approaches.</a:t>
            </a:r>
          </a:p>
          <a:p>
            <a:endParaRPr lang="en-US" dirty="0"/>
          </a:p>
          <a:p>
            <a:r>
              <a:rPr lang="en-US" dirty="0"/>
              <a:t>Popular methodologies:</a:t>
            </a:r>
          </a:p>
          <a:p>
            <a:pPr marL="514350" indent="-285750">
              <a:buFont typeface="Arial" panose="020B0604020202020204" pitchFamily="34" charset="0"/>
              <a:buChar char="•"/>
            </a:pPr>
            <a:r>
              <a:rPr lang="en-US" dirty="0"/>
              <a:t>Kanban – uses visual boards to view and organize tasks. Uses elements of “Just In Time” lean manufacturing strategies, emphasizing throughput</a:t>
            </a:r>
          </a:p>
          <a:p>
            <a:pPr marL="514350" indent="-285750">
              <a:buFont typeface="Arial" panose="020B0604020202020204" pitchFamily="34" charset="0"/>
              <a:buChar char="•"/>
            </a:pPr>
            <a:r>
              <a:rPr lang="en-US" dirty="0"/>
              <a:t>Scrum – aligns closely with Agile values. Breaks down overall development into iterative sprints. Makes use of exclusive roles (“Scrum Lead”, “Product Owner”) and emphasizes constant communication through a daily “scrum” where activities can be aligned. </a:t>
            </a:r>
          </a:p>
          <a:p>
            <a:pPr marL="514350" indent="-285750">
              <a:buFont typeface="Arial" panose="020B0604020202020204" pitchFamily="34" charset="0"/>
              <a:buChar char="•"/>
            </a:pPr>
            <a:r>
              <a:rPr lang="en-US" dirty="0"/>
              <a:t>Scaled Agile Framework (</a:t>
            </a:r>
            <a:r>
              <a:rPr lang="en-US" dirty="0" err="1"/>
              <a:t>SAFe</a:t>
            </a:r>
            <a:r>
              <a:rPr lang="en-US" dirty="0"/>
              <a:t>) – workflow and organizational patterns to help deploy Agile at scale in large organizations.</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All three of these approaches are in use in some fashion at Capital.</a:t>
            </a:r>
          </a:p>
        </p:txBody>
      </p:sp>
      <p:sp>
        <p:nvSpPr>
          <p:cNvPr id="4" name="Slide Number Placeholder 3">
            <a:extLst>
              <a:ext uri="{FF2B5EF4-FFF2-40B4-BE49-F238E27FC236}">
                <a16:creationId xmlns:a16="http://schemas.microsoft.com/office/drawing/2014/main" id="{E1E63673-7279-42BC-8C86-C3A51E17BE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16444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Common Agile Practices at Capital Group</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r>
              <a:rPr lang="en-US" dirty="0"/>
              <a:t>Common practices are:</a:t>
            </a:r>
          </a:p>
          <a:p>
            <a:pPr marL="514350" indent="-285750">
              <a:buFont typeface="Arial" panose="020B0604020202020204" pitchFamily="34" charset="0"/>
              <a:buChar char="•"/>
            </a:pPr>
            <a:r>
              <a:rPr lang="en-US" dirty="0"/>
              <a:t>Close collaboration between an engaged and knowledgeable Product Owner and a self-organizing dev team with strong ownership for code and team quality </a:t>
            </a:r>
          </a:p>
          <a:p>
            <a:pPr marL="514350" indent="-285750">
              <a:buFont typeface="Arial" panose="020B0604020202020204" pitchFamily="34" charset="0"/>
              <a:buChar char="•"/>
            </a:pPr>
            <a:r>
              <a:rPr lang="en-US" dirty="0"/>
              <a:t>Relentlessly working to break complex tasks down into smaller, more discrete and defined elements</a:t>
            </a:r>
          </a:p>
          <a:p>
            <a:pPr marL="514350" indent="-285750">
              <a:buFont typeface="Arial" panose="020B0604020202020204" pitchFamily="34" charset="0"/>
              <a:buChar char="•"/>
            </a:pPr>
            <a:r>
              <a:rPr lang="en-US" dirty="0"/>
              <a:t>Making use of Scrum boards to track and prioritize work</a:t>
            </a:r>
          </a:p>
          <a:p>
            <a:pPr marL="514350" indent="-285750">
              <a:buFont typeface="Arial" panose="020B0604020202020204" pitchFamily="34" charset="0"/>
              <a:buChar char="•"/>
            </a:pPr>
            <a:r>
              <a:rPr lang="en-US" dirty="0"/>
              <a:t>Sprints run using Scrum principles and practices</a:t>
            </a:r>
            <a:br>
              <a:rPr lang="en-US" dirty="0"/>
            </a:br>
            <a:r>
              <a:rPr lang="en-US" dirty="0"/>
              <a:t>Continuously evaluate and improve how we choose scope of work for each iteration</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42107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B127-D298-48A7-893E-4C07184D984E}"/>
              </a:ext>
            </a:extLst>
          </p:cNvPr>
          <p:cNvSpPr>
            <a:spLocks noGrp="1"/>
          </p:cNvSpPr>
          <p:nvPr>
            <p:ph type="title"/>
          </p:nvPr>
        </p:nvSpPr>
        <p:spPr/>
        <p:txBody>
          <a:bodyPr/>
          <a:lstStyle/>
          <a:p>
            <a:r>
              <a:rPr lang="en-US" dirty="0"/>
              <a:t>Typical Kanban Board</a:t>
            </a:r>
          </a:p>
        </p:txBody>
      </p:sp>
      <p:sp>
        <p:nvSpPr>
          <p:cNvPr id="3" name="Subtitle 2">
            <a:extLst>
              <a:ext uri="{FF2B5EF4-FFF2-40B4-BE49-F238E27FC236}">
                <a16:creationId xmlns:a16="http://schemas.microsoft.com/office/drawing/2014/main" id="{A585A70F-48DC-4030-97E0-3A03F6F2B7B7}"/>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EF95BDAE-68BE-4919-8105-753A212EE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3074" name="Picture 2" descr="Software Kanban Board">
            <a:extLst>
              <a:ext uri="{FF2B5EF4-FFF2-40B4-BE49-F238E27FC236}">
                <a16:creationId xmlns:a16="http://schemas.microsoft.com/office/drawing/2014/main" id="{C8C87148-6656-4AC6-B353-3AFC259CB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067" y="1061875"/>
            <a:ext cx="7314365" cy="310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65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39BC-0673-49DC-A7CA-FF856CCFEFA0}"/>
              </a:ext>
            </a:extLst>
          </p:cNvPr>
          <p:cNvSpPr>
            <a:spLocks noGrp="1"/>
          </p:cNvSpPr>
          <p:nvPr>
            <p:ph type="title"/>
          </p:nvPr>
        </p:nvSpPr>
        <p:spPr/>
        <p:txBody>
          <a:bodyPr/>
          <a:lstStyle/>
          <a:p>
            <a:r>
              <a:rPr lang="en-US" dirty="0"/>
              <a:t>Diagram of Typical Scrum Sprint</a:t>
            </a:r>
          </a:p>
        </p:txBody>
      </p:sp>
      <p:sp>
        <p:nvSpPr>
          <p:cNvPr id="3" name="Subtitle 2">
            <a:extLst>
              <a:ext uri="{FF2B5EF4-FFF2-40B4-BE49-F238E27FC236}">
                <a16:creationId xmlns:a16="http://schemas.microsoft.com/office/drawing/2014/main" id="{42554D2A-877B-46DF-A8D3-1F706F5D54DF}"/>
              </a:ext>
            </a:extLst>
          </p:cNvPr>
          <p:cNvSpPr>
            <a:spLocks noGrp="1"/>
          </p:cNvSpPr>
          <p:nvPr>
            <p:ph type="subTitle" idx="1"/>
          </p:nvPr>
        </p:nvSpPr>
        <p:spPr>
          <a:xfrm>
            <a:off x="882646" y="1389179"/>
            <a:ext cx="7162087" cy="2961118"/>
          </a:xfrm>
        </p:spPr>
        <p:txBody>
          <a:bodyPr/>
          <a:lstStyle/>
          <a:p>
            <a:endParaRPr lang="en-US" dirty="0"/>
          </a:p>
        </p:txBody>
      </p:sp>
      <p:sp>
        <p:nvSpPr>
          <p:cNvPr id="4" name="Slide Number Placeholder 3">
            <a:extLst>
              <a:ext uri="{FF2B5EF4-FFF2-40B4-BE49-F238E27FC236}">
                <a16:creationId xmlns:a16="http://schemas.microsoft.com/office/drawing/2014/main" id="{0F5FF234-D5A6-4319-84D5-A4F32D911E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2050" name="Picture 2" descr="Scrum lifecycle diagram">
            <a:extLst>
              <a:ext uri="{FF2B5EF4-FFF2-40B4-BE49-F238E27FC236}">
                <a16:creationId xmlns:a16="http://schemas.microsoft.com/office/drawing/2014/main" id="{A2CB4DC3-54A8-4D03-8B8E-78C23A81E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21" y="1408554"/>
            <a:ext cx="8320357" cy="286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947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23E1-CB60-4889-A56A-094D0D9F35B1}"/>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59D00247-DDAE-416A-99E5-34C42FD024A3}"/>
              </a:ext>
            </a:extLst>
          </p:cNvPr>
          <p:cNvSpPr>
            <a:spLocks noGrp="1"/>
          </p:cNvSpPr>
          <p:nvPr>
            <p:ph type="body" idx="1"/>
          </p:nvPr>
        </p:nvSpPr>
        <p:spPr/>
        <p:txBody>
          <a:bodyPr anchor="t"/>
          <a:lstStyle/>
          <a:p>
            <a:r>
              <a:rPr lang="en-US" dirty="0"/>
              <a:t>Walk through a typical two-week Agile/Scrum Sprint. Key elements:</a:t>
            </a:r>
          </a:p>
          <a:p>
            <a:endParaRPr lang="en-US" dirty="0"/>
          </a:p>
          <a:p>
            <a:pPr>
              <a:buFont typeface="Arial" panose="020B0604020202020204" pitchFamily="34" charset="0"/>
              <a:buChar char="•"/>
            </a:pPr>
            <a:r>
              <a:rPr lang="en-US" dirty="0"/>
              <a:t>Sprint/Iteration</a:t>
            </a:r>
          </a:p>
          <a:p>
            <a:pPr>
              <a:buFont typeface="Arial" panose="020B0604020202020204" pitchFamily="34" charset="0"/>
              <a:buChar char="•"/>
            </a:pPr>
            <a:r>
              <a:rPr lang="en-US" dirty="0"/>
              <a:t>User Stories</a:t>
            </a:r>
          </a:p>
          <a:p>
            <a:pPr>
              <a:buFont typeface="Arial" panose="020B0604020202020204" pitchFamily="34" charset="0"/>
              <a:buChar char="•"/>
            </a:pPr>
            <a:r>
              <a:rPr lang="en-US" dirty="0"/>
              <a:t>Spikes/Epics</a:t>
            </a:r>
          </a:p>
          <a:p>
            <a:pPr>
              <a:buFont typeface="Arial" panose="020B0604020202020204" pitchFamily="34" charset="0"/>
              <a:buChar char="•"/>
            </a:pPr>
            <a:r>
              <a:rPr lang="en-US" dirty="0"/>
              <a:t>Backlog</a:t>
            </a:r>
          </a:p>
          <a:p>
            <a:pPr>
              <a:buFont typeface="Arial" panose="020B0604020202020204" pitchFamily="34" charset="0"/>
              <a:buChar char="•"/>
            </a:pPr>
            <a:r>
              <a:rPr lang="en-US" dirty="0"/>
              <a:t>Backlog and Grooming</a:t>
            </a:r>
          </a:p>
          <a:p>
            <a:pPr>
              <a:buFont typeface="Arial" panose="020B0604020202020204" pitchFamily="34" charset="0"/>
              <a:buChar char="•"/>
            </a:pPr>
            <a:r>
              <a:rPr lang="en-US" dirty="0"/>
              <a:t>Burndown</a:t>
            </a:r>
          </a:p>
          <a:p>
            <a:pPr>
              <a:buFont typeface="Arial" panose="020B0604020202020204" pitchFamily="34" charset="0"/>
              <a:buChar char="•"/>
            </a:pPr>
            <a:r>
              <a:rPr lang="en-US" dirty="0"/>
              <a:t>Definition of Done</a:t>
            </a:r>
          </a:p>
        </p:txBody>
      </p:sp>
      <p:sp>
        <p:nvSpPr>
          <p:cNvPr id="4" name="Subtitle 3">
            <a:extLst>
              <a:ext uri="{FF2B5EF4-FFF2-40B4-BE49-F238E27FC236}">
                <a16:creationId xmlns:a16="http://schemas.microsoft.com/office/drawing/2014/main" id="{9E25CEDB-9606-45E8-9A57-5F1D8154094D}"/>
              </a:ext>
            </a:extLst>
          </p:cNvPr>
          <p:cNvSpPr>
            <a:spLocks noGrp="1"/>
          </p:cNvSpPr>
          <p:nvPr>
            <p:ph type="subTitle" idx="2"/>
          </p:nvPr>
        </p:nvSpPr>
        <p:spPr/>
        <p:txBody>
          <a:bodyPr/>
          <a:lstStyle/>
          <a:p>
            <a:r>
              <a:rPr lang="en-US" dirty="0"/>
              <a:t>Walkthrough of an Agile Sprint</a:t>
            </a:r>
          </a:p>
        </p:txBody>
      </p:sp>
      <p:sp>
        <p:nvSpPr>
          <p:cNvPr id="5" name="Slide Number Placeholder 4">
            <a:extLst>
              <a:ext uri="{FF2B5EF4-FFF2-40B4-BE49-F238E27FC236}">
                <a16:creationId xmlns:a16="http://schemas.microsoft.com/office/drawing/2014/main" id="{EC299627-63CB-47F8-A168-C2E429ABAD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497315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015C-6201-4A0F-BA15-F41FE51FC03C}"/>
              </a:ext>
            </a:extLst>
          </p:cNvPr>
          <p:cNvSpPr>
            <a:spLocks noGrp="1"/>
          </p:cNvSpPr>
          <p:nvPr>
            <p:ph type="title"/>
          </p:nvPr>
        </p:nvSpPr>
        <p:spPr/>
        <p:txBody>
          <a:bodyPr/>
          <a:lstStyle/>
          <a:p>
            <a:r>
              <a:rPr lang="en-US" dirty="0"/>
              <a:t>Working with JIRA</a:t>
            </a:r>
          </a:p>
        </p:txBody>
      </p:sp>
    </p:spTree>
    <p:extLst>
      <p:ext uri="{BB962C8B-B14F-4D97-AF65-F5344CB8AC3E}">
        <p14:creationId xmlns:p14="http://schemas.microsoft.com/office/powerpoint/2010/main" val="3790564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491C2-65F3-4FC1-A2D3-75A9DC9123A6}"/>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Overview of Project and Issue Tracking Software</a:t>
            </a:r>
            <a:endParaRPr lang="en-US" dirty="0"/>
          </a:p>
        </p:txBody>
      </p:sp>
      <p:sp>
        <p:nvSpPr>
          <p:cNvPr id="3" name="Subtitle 2">
            <a:extLst>
              <a:ext uri="{FF2B5EF4-FFF2-40B4-BE49-F238E27FC236}">
                <a16:creationId xmlns:a16="http://schemas.microsoft.com/office/drawing/2014/main" id="{4E4B4AC2-4FBB-4C64-8137-BBEDB25E31FC}"/>
              </a:ext>
            </a:extLst>
          </p:cNvPr>
          <p:cNvSpPr>
            <a:spLocks noGrp="1"/>
          </p:cNvSpPr>
          <p:nvPr>
            <p:ph type="subTitle" idx="1"/>
          </p:nvPr>
        </p:nvSpPr>
        <p:spPr/>
        <p:txBody>
          <a:bodyPr/>
          <a:lstStyle/>
          <a:p>
            <a:r>
              <a:rPr lang="en-US" dirty="0"/>
              <a:t>There are many applications in use to manage tech work – some oriented around service tickets; some around dev tasks, some around both</a:t>
            </a:r>
          </a:p>
          <a:p>
            <a:endParaRPr lang="en-US" dirty="0"/>
          </a:p>
          <a:p>
            <a:r>
              <a:rPr lang="en-US" dirty="0"/>
              <a:t>Popular project and issue tracking software:</a:t>
            </a:r>
          </a:p>
          <a:p>
            <a:pPr marL="514350" indent="-285750">
              <a:buFont typeface="Arial" panose="020B0604020202020204" pitchFamily="34" charset="0"/>
              <a:buChar char="•"/>
            </a:pPr>
            <a:r>
              <a:rPr lang="en-US" dirty="0"/>
              <a:t>JIRA</a:t>
            </a:r>
          </a:p>
          <a:p>
            <a:pPr marL="514350" indent="-285750">
              <a:buFont typeface="Arial" panose="020B0604020202020204" pitchFamily="34" charset="0"/>
              <a:buChar char="•"/>
            </a:pPr>
            <a:r>
              <a:rPr lang="en-US" dirty="0"/>
              <a:t>Asana</a:t>
            </a:r>
          </a:p>
          <a:p>
            <a:pPr marL="514350" indent="-285750">
              <a:buFont typeface="Arial" panose="020B0604020202020204" pitchFamily="34" charset="0"/>
              <a:buChar char="•"/>
            </a:pPr>
            <a:r>
              <a:rPr lang="en-US" dirty="0"/>
              <a:t>Trello</a:t>
            </a:r>
          </a:p>
          <a:p>
            <a:pPr marL="514350" indent="-285750">
              <a:buFont typeface="Arial" panose="020B0604020202020204" pitchFamily="34" charset="0"/>
              <a:buChar char="•"/>
            </a:pPr>
            <a:r>
              <a:rPr lang="en-US" dirty="0"/>
              <a:t>Monday</a:t>
            </a:r>
          </a:p>
          <a:p>
            <a:pPr marL="514350" indent="-285750">
              <a:buFont typeface="Arial" panose="020B0604020202020204" pitchFamily="34" charset="0"/>
              <a:buChar char="•"/>
            </a:pPr>
            <a:r>
              <a:rPr lang="en-US" dirty="0" err="1"/>
              <a:t>Zoho</a:t>
            </a:r>
            <a:endParaRPr lang="en-US" dirty="0"/>
          </a:p>
          <a:p>
            <a:pPr marL="514350" indent="-285750">
              <a:buFont typeface="Arial" panose="020B0604020202020204" pitchFamily="34" charset="0"/>
              <a:buChar char="•"/>
            </a:pPr>
            <a:endParaRPr lang="en-US" dirty="0"/>
          </a:p>
          <a:p>
            <a:pPr marL="228600" indent="0"/>
            <a:r>
              <a:rPr lang="en-US" dirty="0"/>
              <a:t>There are MANY others; this is a crowded space</a:t>
            </a:r>
          </a:p>
          <a:p>
            <a:pPr marL="228600" indent="0"/>
            <a:r>
              <a:rPr lang="en-US" dirty="0"/>
              <a:t>In dev work, integration with tools used in the full dev cycle is important – testing; deployment, monitoring, etc.</a:t>
            </a:r>
          </a:p>
        </p:txBody>
      </p:sp>
      <p:sp>
        <p:nvSpPr>
          <p:cNvPr id="4" name="Slide Number Placeholder 3">
            <a:extLst>
              <a:ext uri="{FF2B5EF4-FFF2-40B4-BE49-F238E27FC236}">
                <a16:creationId xmlns:a16="http://schemas.microsoft.com/office/drawing/2014/main" id="{9A22D5F0-A91B-422E-A476-329432D628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97795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CC3D-AFCF-47A1-AB5C-C30DD69AF269}"/>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Overview of JIRA</a:t>
            </a:r>
            <a:endParaRPr lang="en-US" dirty="0"/>
          </a:p>
        </p:txBody>
      </p:sp>
      <p:sp>
        <p:nvSpPr>
          <p:cNvPr id="3" name="Subtitle 2">
            <a:extLst>
              <a:ext uri="{FF2B5EF4-FFF2-40B4-BE49-F238E27FC236}">
                <a16:creationId xmlns:a16="http://schemas.microsoft.com/office/drawing/2014/main" id="{2F0400A2-0BF5-49DE-90FF-94F642CEA869}"/>
              </a:ext>
            </a:extLst>
          </p:cNvPr>
          <p:cNvSpPr>
            <a:spLocks noGrp="1"/>
          </p:cNvSpPr>
          <p:nvPr>
            <p:ph type="subTitle" idx="1"/>
          </p:nvPr>
        </p:nvSpPr>
        <p:spPr/>
        <p:txBody>
          <a:bodyPr/>
          <a:lstStyle/>
          <a:p>
            <a:r>
              <a:rPr lang="en-US" dirty="0"/>
              <a:t>JIRA is part of a family of products from Atlassian.</a:t>
            </a:r>
          </a:p>
          <a:p>
            <a:endParaRPr lang="en-US" dirty="0"/>
          </a:p>
          <a:p>
            <a:r>
              <a:rPr lang="en-US" dirty="0"/>
              <a:t>It can be configured to align with popular Agile methodologies.</a:t>
            </a:r>
          </a:p>
          <a:p>
            <a:endParaRPr lang="en-US" dirty="0"/>
          </a:p>
          <a:p>
            <a:r>
              <a:rPr lang="en-US" dirty="0"/>
              <a:t>Key functionality:</a:t>
            </a:r>
          </a:p>
          <a:p>
            <a:pPr marL="514350" indent="-285750">
              <a:buFont typeface="Arial" panose="020B0604020202020204" pitchFamily="34" charset="0"/>
              <a:buChar char="•"/>
            </a:pPr>
            <a:r>
              <a:rPr lang="en-US" dirty="0"/>
              <a:t>Provides a central hub for design, coding, testing, collaboration, release and maintenance</a:t>
            </a:r>
          </a:p>
          <a:p>
            <a:pPr marL="514350" indent="-285750">
              <a:buFont typeface="Arial" panose="020B0604020202020204" pitchFamily="34" charset="0"/>
              <a:buChar char="•"/>
            </a:pPr>
            <a:r>
              <a:rPr lang="en-US" dirty="0"/>
              <a:t>Integrates with CI/CD systems</a:t>
            </a:r>
          </a:p>
          <a:p>
            <a:pPr marL="514350" indent="-285750">
              <a:buFont typeface="Arial" panose="020B0604020202020204" pitchFamily="34" charset="0"/>
              <a:buChar char="•"/>
            </a:pPr>
            <a:r>
              <a:rPr lang="en-US" dirty="0"/>
              <a:t>Provides a feature backlog for planning purposes</a:t>
            </a:r>
          </a:p>
          <a:p>
            <a:pPr marL="514350" indent="-285750">
              <a:buFont typeface="Arial" panose="020B0604020202020204" pitchFamily="34" charset="0"/>
              <a:buChar char="•"/>
            </a:pPr>
            <a:r>
              <a:rPr lang="en-US" dirty="0"/>
              <a:t>Enables Sprint planning</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CD85E5C-6567-4524-BF35-99CE165FA1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41098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0486-979D-41CE-BED5-AE5D11876088}"/>
              </a:ext>
            </a:extLst>
          </p:cNvPr>
          <p:cNvSpPr>
            <a:spLocks noGrp="1"/>
          </p:cNvSpPr>
          <p:nvPr>
            <p:ph type="title"/>
          </p:nvPr>
        </p:nvSpPr>
        <p:spPr/>
        <p:txBody>
          <a:bodyPr/>
          <a:lstStyle/>
          <a:p>
            <a:r>
              <a:rPr lang="en-US" dirty="0"/>
              <a:t>Basic Building Blocks of JIRA</a:t>
            </a:r>
          </a:p>
        </p:txBody>
      </p:sp>
      <p:sp>
        <p:nvSpPr>
          <p:cNvPr id="3" name="Subtitle 2">
            <a:extLst>
              <a:ext uri="{FF2B5EF4-FFF2-40B4-BE49-F238E27FC236}">
                <a16:creationId xmlns:a16="http://schemas.microsoft.com/office/drawing/2014/main" id="{241F8596-D3B9-4FDC-8F26-909F7A80D9B3}"/>
              </a:ext>
            </a:extLst>
          </p:cNvPr>
          <p:cNvSpPr>
            <a:spLocks noGrp="1"/>
          </p:cNvSpPr>
          <p:nvPr>
            <p:ph type="subTitle" idx="1"/>
          </p:nvPr>
        </p:nvSpPr>
        <p:spPr/>
        <p:txBody>
          <a:bodyPr/>
          <a:lstStyle/>
          <a:p>
            <a:r>
              <a:rPr lang="en-US" dirty="0"/>
              <a:t>JIRA is built around three basic concepts:</a:t>
            </a:r>
          </a:p>
          <a:p>
            <a:endParaRPr lang="en-US" dirty="0"/>
          </a:p>
          <a:p>
            <a:pPr marL="514350" indent="-285750">
              <a:buFont typeface="Arial" panose="020B0604020202020204" pitchFamily="34" charset="0"/>
              <a:buChar char="•"/>
            </a:pPr>
            <a:r>
              <a:rPr lang="en-US" dirty="0"/>
              <a:t>Projects: A collection of Issues, all oriented to one product or work initiative</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Issues: The basic element of work in JIRA. Includes the work to be done, as well as metadata about the work. This can be net new work, bug fixes, service tickets, etc. – any type of work</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Workflow: A record of the life of an Issue. Issues can only have one state at a given time. Transitions from one state to another can be tracked and controlled as needed</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06E13C5-ACE3-49FD-A0F1-AC0D8EC61D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85958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5D16-0765-4740-9F69-7005AB3159DA}"/>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8E210B29-C556-4E6F-A8AA-38F42E47F8FC}"/>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1169C44A-8CC6-42F6-9D47-38BC5CF69269}"/>
              </a:ext>
            </a:extLst>
          </p:cNvPr>
          <p:cNvSpPr>
            <a:spLocks noGrp="1"/>
          </p:cNvSpPr>
          <p:nvPr>
            <p:ph type="subTitle" idx="2"/>
          </p:nvPr>
        </p:nvSpPr>
        <p:spPr/>
        <p:txBody>
          <a:bodyPr/>
          <a:lstStyle/>
          <a:p>
            <a:r>
              <a:rPr lang="en-US" dirty="0"/>
              <a:t>Lifecycle of a JIRA Issue</a:t>
            </a:r>
          </a:p>
        </p:txBody>
      </p:sp>
      <p:sp>
        <p:nvSpPr>
          <p:cNvPr id="5" name="Slide Number Placeholder 4">
            <a:extLst>
              <a:ext uri="{FF2B5EF4-FFF2-40B4-BE49-F238E27FC236}">
                <a16:creationId xmlns:a16="http://schemas.microsoft.com/office/drawing/2014/main" id="{FA05412E-B71C-451D-81E8-2012DCFDA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62534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Why study this subject?</a:t>
            </a:r>
            <a:endParaRPr/>
          </a:p>
        </p:txBody>
      </p:sp>
      <p:sp>
        <p:nvSpPr>
          <p:cNvPr id="294" name="Google Shape;294;p46"/>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None/>
            </a:pPr>
            <a:endParaRPr sz="2000" b="1">
              <a:solidFill>
                <a:srgbClr val="404040"/>
              </a:solidFill>
            </a:endParaRPr>
          </a:p>
        </p:txBody>
      </p:sp>
      <p:sp>
        <p:nvSpPr>
          <p:cNvPr id="295" name="Google Shape;295;p4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Knowing how iterative software development works helps you confidently contribute from your role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Understanding Agile principles helps you work more effectively in teams</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US" sz="1500" dirty="0">
                <a:solidFill>
                  <a:srgbClr val="404040"/>
                </a:solidFill>
              </a:rPr>
              <a:t>Understanding DevOps orients you to Capital Group’s tech culture and enables continuous improvement</a:t>
            </a:r>
          </a:p>
          <a:p>
            <a:pPr marL="457200" lvl="0" indent="-323850" algn="l" rtl="0">
              <a:lnSpc>
                <a:spcPct val="150000"/>
              </a:lnSpc>
              <a:spcBef>
                <a:spcPts val="1000"/>
              </a:spcBef>
              <a:spcAft>
                <a:spcPts val="1000"/>
              </a:spcAft>
              <a:buClr>
                <a:srgbClr val="404040"/>
              </a:buClr>
              <a:buSzPts val="1500"/>
              <a:buChar char="●"/>
            </a:pPr>
            <a:r>
              <a:rPr lang="en-US" sz="1500" dirty="0">
                <a:solidFill>
                  <a:srgbClr val="404040"/>
                </a:solidFill>
              </a:rPr>
              <a:t>Being familiar with JIRA and how it’s used helps you create, track and contribute to technology workflows</a:t>
            </a:r>
            <a:endParaRPr sz="1500" dirty="0">
              <a:solidFill>
                <a:srgbClr val="404040"/>
              </a:solidFill>
            </a:endParaRPr>
          </a:p>
        </p:txBody>
      </p:sp>
      <p:sp>
        <p:nvSpPr>
          <p:cNvPr id="296" name="Google Shape;2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F1E2-31CC-4244-9BA0-E65017546F2D}"/>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Using a Scrum Board</a:t>
            </a:r>
            <a:endParaRPr lang="en-US" dirty="0"/>
          </a:p>
        </p:txBody>
      </p:sp>
      <p:sp>
        <p:nvSpPr>
          <p:cNvPr id="3" name="Subtitle 2">
            <a:extLst>
              <a:ext uri="{FF2B5EF4-FFF2-40B4-BE49-F238E27FC236}">
                <a16:creationId xmlns:a16="http://schemas.microsoft.com/office/drawing/2014/main" id="{97067E11-624F-43C0-8554-3A4672D73868}"/>
              </a:ext>
            </a:extLst>
          </p:cNvPr>
          <p:cNvSpPr>
            <a:spLocks noGrp="1"/>
          </p:cNvSpPr>
          <p:nvPr>
            <p:ph type="subTitle" idx="1"/>
          </p:nvPr>
        </p:nvSpPr>
        <p:spPr/>
        <p:txBody>
          <a:bodyPr/>
          <a:lstStyle/>
          <a:p>
            <a:r>
              <a:rPr lang="en-US" dirty="0"/>
              <a:t>Your Scrum board visually represents your workflow – the sequential state changes of your team’s work. A common configuration at Capital Group might be:</a:t>
            </a:r>
          </a:p>
          <a:p>
            <a:endParaRPr lang="en-US" dirty="0"/>
          </a:p>
          <a:p>
            <a:r>
              <a:rPr lang="en-US" dirty="0"/>
              <a:t>New Issues (in the form of features/stories/tasks/bugs, etc.) begin in a Product Backlog, as they are identified</a:t>
            </a:r>
          </a:p>
          <a:p>
            <a:r>
              <a:rPr lang="en-US" dirty="0"/>
              <a:t>In Sprint Planning, Issues are refined and moved into the Sprint Backlog</a:t>
            </a:r>
          </a:p>
          <a:p>
            <a:endParaRPr lang="en-US" dirty="0"/>
          </a:p>
          <a:p>
            <a:r>
              <a:rPr lang="en-US" dirty="0"/>
              <a:t>Whether assigned a work item, or pulling it yourself, the board lets you choose an Issue and move and then through the states in the defined Workflow for the Project</a:t>
            </a:r>
          </a:p>
          <a:p>
            <a:endParaRPr lang="en-US" dirty="0"/>
          </a:p>
          <a:p>
            <a:r>
              <a:rPr lang="en-US" dirty="0"/>
              <a:t>Often, your actions in other tools will result in a state change for an Issue; the board will update to reflect that change</a:t>
            </a:r>
          </a:p>
          <a:p>
            <a:endParaRPr lang="en-US" dirty="0"/>
          </a:p>
          <a:p>
            <a:r>
              <a:rPr lang="en-US" dirty="0"/>
              <a:t>Because so much of the work activities is tracked electronically, you can also use JIRA’s Control Center to view important metrics about the work of the team and of its members. It tells you about things like: How long an issue sits in a state; average time to complete an Issue; etc.</a:t>
            </a:r>
          </a:p>
        </p:txBody>
      </p:sp>
      <p:sp>
        <p:nvSpPr>
          <p:cNvPr id="4" name="Slide Number Placeholder 3">
            <a:extLst>
              <a:ext uri="{FF2B5EF4-FFF2-40B4-BE49-F238E27FC236}">
                <a16:creationId xmlns:a16="http://schemas.microsoft.com/office/drawing/2014/main" id="{87657783-86CB-4F25-9A1F-9416B99ACD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47952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2492-753D-48AC-B70A-1DAC328D8D57}"/>
              </a:ext>
            </a:extLst>
          </p:cNvPr>
          <p:cNvSpPr>
            <a:spLocks noGrp="1"/>
          </p:cNvSpPr>
          <p:nvPr>
            <p:ph type="title"/>
          </p:nvPr>
        </p:nvSpPr>
        <p:spPr/>
        <p:txBody>
          <a:bodyPr/>
          <a:lstStyle/>
          <a:p>
            <a:r>
              <a:rPr lang="en-US" dirty="0"/>
              <a:t>Example Scrum Board</a:t>
            </a:r>
          </a:p>
        </p:txBody>
      </p:sp>
      <p:sp>
        <p:nvSpPr>
          <p:cNvPr id="3" name="Subtitle 2">
            <a:extLst>
              <a:ext uri="{FF2B5EF4-FFF2-40B4-BE49-F238E27FC236}">
                <a16:creationId xmlns:a16="http://schemas.microsoft.com/office/drawing/2014/main" id="{3ACFF68B-0FD5-4751-8080-2CCE1D931BAD}"/>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714C0C8-6105-41DC-9708-E4161EAA8D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6" name="Picture 5" descr="Graphical user interface, application, Teams&#10;&#10;Description automatically generated">
            <a:extLst>
              <a:ext uri="{FF2B5EF4-FFF2-40B4-BE49-F238E27FC236}">
                <a16:creationId xmlns:a16="http://schemas.microsoft.com/office/drawing/2014/main" id="{80DF0353-F937-49AA-8125-2DE33DA26DB4}"/>
              </a:ext>
            </a:extLst>
          </p:cNvPr>
          <p:cNvPicPr>
            <a:picLocks noChangeAspect="1"/>
          </p:cNvPicPr>
          <p:nvPr/>
        </p:nvPicPr>
        <p:blipFill>
          <a:blip r:embed="rId2"/>
          <a:stretch>
            <a:fillRect/>
          </a:stretch>
        </p:blipFill>
        <p:spPr>
          <a:xfrm>
            <a:off x="830877" y="1028375"/>
            <a:ext cx="7190745" cy="3663546"/>
          </a:xfrm>
          <a:prstGeom prst="rect">
            <a:avLst/>
          </a:prstGeom>
        </p:spPr>
      </p:pic>
    </p:spTree>
    <p:extLst>
      <p:ext uri="{BB962C8B-B14F-4D97-AF65-F5344CB8AC3E}">
        <p14:creationId xmlns:p14="http://schemas.microsoft.com/office/powerpoint/2010/main" val="2752197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4DD8-0A01-470D-B8C4-6C7301E0E4C6}"/>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Working With a Product Backlog</a:t>
            </a:r>
            <a:endParaRPr lang="en-US" dirty="0"/>
          </a:p>
        </p:txBody>
      </p:sp>
      <p:sp>
        <p:nvSpPr>
          <p:cNvPr id="3" name="Subtitle 2">
            <a:extLst>
              <a:ext uri="{FF2B5EF4-FFF2-40B4-BE49-F238E27FC236}">
                <a16:creationId xmlns:a16="http://schemas.microsoft.com/office/drawing/2014/main" id="{8F8F2A84-28EB-4F32-9C37-B97C8952581F}"/>
              </a:ext>
            </a:extLst>
          </p:cNvPr>
          <p:cNvSpPr>
            <a:spLocks noGrp="1"/>
          </p:cNvSpPr>
          <p:nvPr>
            <p:ph type="subTitle" idx="1"/>
          </p:nvPr>
        </p:nvSpPr>
        <p:spPr/>
        <p:txBody>
          <a:bodyPr/>
          <a:lstStyle/>
          <a:p>
            <a:r>
              <a:rPr lang="en-US" dirty="0"/>
              <a:t>Because we use Agile values, and not Waterfall methodology, we need to continuously work with the items in the product backlog. For the most part, the Product Owner owns this backlog.</a:t>
            </a:r>
          </a:p>
          <a:p>
            <a:endParaRPr lang="en-US" dirty="0"/>
          </a:p>
          <a:p>
            <a:r>
              <a:rPr lang="en-US" dirty="0"/>
              <a:t>Mainly this involves two actions:</a:t>
            </a:r>
          </a:p>
          <a:p>
            <a:pPr marL="514350" indent="-285750">
              <a:buFont typeface="Arial" panose="020B0604020202020204" pitchFamily="34" charset="0"/>
              <a:buChar char="•"/>
            </a:pPr>
            <a:r>
              <a:rPr lang="en-US" dirty="0"/>
              <a:t>Re-evaluate the priority of the work items</a:t>
            </a:r>
          </a:p>
          <a:p>
            <a:pPr marL="514350" indent="-285750">
              <a:buFont typeface="Arial" panose="020B0604020202020204" pitchFamily="34" charset="0"/>
              <a:buChar char="•"/>
            </a:pPr>
            <a:r>
              <a:rPr lang="en-US" dirty="0"/>
              <a:t>Break down larger tasks into discrete, well-defined items that can be completed in one Sprint and which move the project forward while still maintaining an always-shippable product</a:t>
            </a:r>
          </a:p>
          <a:p>
            <a:pPr marL="228600" indent="0"/>
            <a:endParaRPr lang="en-US" dirty="0"/>
          </a:p>
          <a:p>
            <a:pPr marL="228600" indent="0"/>
            <a:endParaRPr lang="en-US" dirty="0"/>
          </a:p>
        </p:txBody>
      </p:sp>
      <p:sp>
        <p:nvSpPr>
          <p:cNvPr id="4" name="Slide Number Placeholder 3">
            <a:extLst>
              <a:ext uri="{FF2B5EF4-FFF2-40B4-BE49-F238E27FC236}">
                <a16:creationId xmlns:a16="http://schemas.microsoft.com/office/drawing/2014/main" id="{0F21CA94-25D6-401E-923D-80B5EA3C3D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88062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8447-15F7-4690-A6AE-6F176CF96A6F}"/>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AE7D48F-9900-4C54-A507-554D4BF62579}"/>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7587D24D-A0F6-4C71-8594-DDAAB24F238C}"/>
              </a:ext>
            </a:extLst>
          </p:cNvPr>
          <p:cNvSpPr>
            <a:spLocks noGrp="1"/>
          </p:cNvSpPr>
          <p:nvPr>
            <p:ph type="subTitle" idx="2"/>
          </p:nvPr>
        </p:nvSpPr>
        <p:spPr/>
        <p:txBody>
          <a:bodyPr/>
          <a:lstStyle/>
          <a:p>
            <a:r>
              <a:rPr lang="en-US" dirty="0"/>
              <a:t>Breaking down a large story into smaller tasks</a:t>
            </a:r>
          </a:p>
        </p:txBody>
      </p:sp>
      <p:sp>
        <p:nvSpPr>
          <p:cNvPr id="5" name="Slide Number Placeholder 4">
            <a:extLst>
              <a:ext uri="{FF2B5EF4-FFF2-40B4-BE49-F238E27FC236}">
                <a16:creationId xmlns:a16="http://schemas.microsoft.com/office/drawing/2014/main" id="{5949F426-B2E9-439D-9AAD-0FF381023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1123676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1D7E-9803-4056-A49D-34E51C5E64BA}"/>
              </a:ext>
            </a:extLst>
          </p:cNvPr>
          <p:cNvSpPr>
            <a:spLocks noGrp="1"/>
          </p:cNvSpPr>
          <p:nvPr>
            <p:ph type="title"/>
          </p:nvPr>
        </p:nvSpPr>
        <p:spPr/>
        <p:txBody>
          <a:bodyPr/>
          <a:lstStyle/>
          <a:p>
            <a:r>
              <a:rPr lang="en-US" dirty="0"/>
              <a:t>Introduction to DevOps</a:t>
            </a:r>
          </a:p>
        </p:txBody>
      </p:sp>
    </p:spTree>
    <p:extLst>
      <p:ext uri="{BB962C8B-B14F-4D97-AF65-F5344CB8AC3E}">
        <p14:creationId xmlns:p14="http://schemas.microsoft.com/office/powerpoint/2010/main" val="4101210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DD17-03DE-455D-AAD0-F75C47FCE8CB}"/>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What is DevOps?</a:t>
            </a:r>
            <a:endParaRPr lang="en-US" dirty="0"/>
          </a:p>
        </p:txBody>
      </p:sp>
      <p:sp>
        <p:nvSpPr>
          <p:cNvPr id="3" name="Subtitle 2">
            <a:extLst>
              <a:ext uri="{FF2B5EF4-FFF2-40B4-BE49-F238E27FC236}">
                <a16:creationId xmlns:a16="http://schemas.microsoft.com/office/drawing/2014/main" id="{615B00B6-E1B6-4BE6-983F-C3B062BEF643}"/>
              </a:ext>
            </a:extLst>
          </p:cNvPr>
          <p:cNvSpPr>
            <a:spLocks noGrp="1"/>
          </p:cNvSpPr>
          <p:nvPr>
            <p:ph type="subTitle" idx="1"/>
          </p:nvPr>
        </p:nvSpPr>
        <p:spPr/>
        <p:txBody>
          <a:bodyPr/>
          <a:lstStyle/>
          <a:p>
            <a:r>
              <a:rPr lang="en-US" dirty="0"/>
              <a:t>Definition: </a:t>
            </a:r>
          </a:p>
          <a:p>
            <a:endParaRPr lang="en-US" dirty="0"/>
          </a:p>
          <a:p>
            <a:r>
              <a:rPr lang="en-US" dirty="0"/>
              <a:t>“DevOps represents a change in IT culture, focusing on rapid IT service delivery through the adoption of agile, lean practices in the context of a system-oriented approach. </a:t>
            </a:r>
          </a:p>
          <a:p>
            <a:endParaRPr lang="en-US" dirty="0"/>
          </a:p>
          <a:p>
            <a:r>
              <a:rPr lang="en-US" dirty="0"/>
              <a:t>DevOps emphasizes people (and culture), and seeks to improve collaboration between operations and development teams. </a:t>
            </a:r>
          </a:p>
          <a:p>
            <a:endParaRPr lang="en-US" dirty="0"/>
          </a:p>
          <a:p>
            <a:r>
              <a:rPr lang="en-US" dirty="0"/>
              <a:t>DevOps implementations utilize technology— especially automation tools that can leverage an increasingly programmable and dynamic infrastructure from a life cycle perspective.”</a:t>
            </a:r>
          </a:p>
          <a:p>
            <a:endParaRPr lang="en-US" dirty="0"/>
          </a:p>
          <a:p>
            <a:r>
              <a:rPr lang="en-US" b="1" dirty="0"/>
              <a:t>DevOps attempted to solve many problems resulting from siloed Dev and Ops teams, and a corresponding lack of understanding, communication and trust.</a:t>
            </a:r>
          </a:p>
          <a:p>
            <a:endParaRPr lang="en-US" dirty="0"/>
          </a:p>
        </p:txBody>
      </p:sp>
      <p:sp>
        <p:nvSpPr>
          <p:cNvPr id="4" name="Slide Number Placeholder 3">
            <a:extLst>
              <a:ext uri="{FF2B5EF4-FFF2-40B4-BE49-F238E27FC236}">
                <a16:creationId xmlns:a16="http://schemas.microsoft.com/office/drawing/2014/main" id="{B658E364-60BE-4E60-99DC-E47FA66440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325964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DBFE-88D3-41FA-A4F6-F3520DEEAB91}"/>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What isn’t DevOps?</a:t>
            </a:r>
            <a:endParaRPr lang="en-US" dirty="0"/>
          </a:p>
        </p:txBody>
      </p:sp>
      <p:sp>
        <p:nvSpPr>
          <p:cNvPr id="3" name="Subtitle 2">
            <a:extLst>
              <a:ext uri="{FF2B5EF4-FFF2-40B4-BE49-F238E27FC236}">
                <a16:creationId xmlns:a16="http://schemas.microsoft.com/office/drawing/2014/main" id="{4DCF198E-2DA9-4AA3-898A-CFC4A3CB7318}"/>
              </a:ext>
            </a:extLst>
          </p:cNvPr>
          <p:cNvSpPr>
            <a:spLocks noGrp="1"/>
          </p:cNvSpPr>
          <p:nvPr>
            <p:ph type="subTitle" idx="1"/>
          </p:nvPr>
        </p:nvSpPr>
        <p:spPr/>
        <p:txBody>
          <a:bodyPr/>
          <a:lstStyle/>
          <a:p>
            <a:r>
              <a:rPr lang="en-US" dirty="0"/>
              <a:t>DevOps is NOT a specific process, set of tools or standard. It is a </a:t>
            </a:r>
            <a:r>
              <a:rPr lang="en-US" i="1" dirty="0"/>
              <a:t>culture</a:t>
            </a:r>
            <a:r>
              <a:rPr lang="en-US" dirty="0"/>
              <a:t>.</a:t>
            </a:r>
          </a:p>
          <a:p>
            <a:endParaRPr lang="en-US" dirty="0"/>
          </a:p>
          <a:p>
            <a:r>
              <a:rPr lang="en-US" dirty="0"/>
              <a:t>This means every company’s DevOps approach will be different – but will in some way implement DevOps values.</a:t>
            </a:r>
          </a:p>
          <a:p>
            <a:endParaRPr lang="en-US" dirty="0"/>
          </a:p>
          <a:p>
            <a:endParaRPr lang="en-US" dirty="0"/>
          </a:p>
        </p:txBody>
      </p:sp>
      <p:sp>
        <p:nvSpPr>
          <p:cNvPr id="4" name="Slide Number Placeholder 3">
            <a:extLst>
              <a:ext uri="{FF2B5EF4-FFF2-40B4-BE49-F238E27FC236}">
                <a16:creationId xmlns:a16="http://schemas.microsoft.com/office/drawing/2014/main" id="{59337E56-F95E-4FFA-B0E6-EC54341872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170945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3F45-75D0-4425-923C-873267ECDF5C}"/>
              </a:ext>
            </a:extLst>
          </p:cNvPr>
          <p:cNvSpPr>
            <a:spLocks noGrp="1"/>
          </p:cNvSpPr>
          <p:nvPr>
            <p:ph type="title"/>
          </p:nvPr>
        </p:nvSpPr>
        <p:spPr/>
        <p:txBody>
          <a:bodyPr/>
          <a:lstStyle/>
          <a:p>
            <a:r>
              <a:rPr lang="en-US" sz="1800" b="0" dirty="0">
                <a:solidFill>
                  <a:srgbClr val="000000"/>
                </a:solidFill>
                <a:latin typeface="Arial" panose="020B0604020202020204" pitchFamily="34" charset="0"/>
              </a:rPr>
              <a:t>Key Elements of DevOps</a:t>
            </a:r>
            <a:endParaRPr lang="en-US" dirty="0"/>
          </a:p>
        </p:txBody>
      </p:sp>
      <p:sp>
        <p:nvSpPr>
          <p:cNvPr id="3" name="Subtitle 2">
            <a:extLst>
              <a:ext uri="{FF2B5EF4-FFF2-40B4-BE49-F238E27FC236}">
                <a16:creationId xmlns:a16="http://schemas.microsoft.com/office/drawing/2014/main" id="{AE96506C-57F6-4878-B452-8A5939D5D904}"/>
              </a:ext>
            </a:extLst>
          </p:cNvPr>
          <p:cNvSpPr>
            <a:spLocks noGrp="1"/>
          </p:cNvSpPr>
          <p:nvPr>
            <p:ph type="subTitle" idx="1"/>
          </p:nvPr>
        </p:nvSpPr>
        <p:spPr/>
        <p:txBody>
          <a:bodyPr/>
          <a:lstStyle/>
          <a:p>
            <a:endParaRPr lang="en-US" dirty="0"/>
          </a:p>
          <a:p>
            <a:r>
              <a:rPr lang="en-US" dirty="0"/>
              <a:t>Change in culture</a:t>
            </a:r>
          </a:p>
          <a:p>
            <a:endParaRPr lang="en-US" dirty="0"/>
          </a:p>
          <a:p>
            <a:r>
              <a:rPr lang="en-US" dirty="0"/>
              <a:t>Rapid delivery</a:t>
            </a:r>
          </a:p>
          <a:p>
            <a:endParaRPr lang="en-US" dirty="0"/>
          </a:p>
          <a:p>
            <a:r>
              <a:rPr lang="en-US" dirty="0"/>
              <a:t>Agile/lean methods (feedback, JIT, bottlenecks)</a:t>
            </a:r>
          </a:p>
          <a:p>
            <a:endParaRPr lang="en-US" dirty="0"/>
          </a:p>
          <a:p>
            <a:r>
              <a:rPr lang="en-US" dirty="0"/>
              <a:t>Collaboration between dev and ops</a:t>
            </a:r>
          </a:p>
          <a:p>
            <a:endParaRPr lang="en-US" dirty="0"/>
          </a:p>
          <a:p>
            <a:r>
              <a:rPr lang="en-US" dirty="0"/>
              <a:t>Automation tools across the lifecycle</a:t>
            </a:r>
          </a:p>
          <a:p>
            <a:endParaRPr lang="en-US" dirty="0"/>
          </a:p>
        </p:txBody>
      </p:sp>
      <p:sp>
        <p:nvSpPr>
          <p:cNvPr id="4" name="Slide Number Placeholder 3">
            <a:extLst>
              <a:ext uri="{FF2B5EF4-FFF2-40B4-BE49-F238E27FC236}">
                <a16:creationId xmlns:a16="http://schemas.microsoft.com/office/drawing/2014/main" id="{9A1A3202-D8E8-4B8B-B487-C7845A57A0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273579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5771-32C0-454D-A467-D0C72C4F257F}"/>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CALMS model</a:t>
            </a:r>
            <a:endParaRPr lang="en-US" dirty="0"/>
          </a:p>
        </p:txBody>
      </p:sp>
      <p:sp>
        <p:nvSpPr>
          <p:cNvPr id="3" name="Subtitle 2">
            <a:extLst>
              <a:ext uri="{FF2B5EF4-FFF2-40B4-BE49-F238E27FC236}">
                <a16:creationId xmlns:a16="http://schemas.microsoft.com/office/drawing/2014/main" id="{C9DFB359-69F5-43AC-8210-454C1712058E}"/>
              </a:ext>
            </a:extLst>
          </p:cNvPr>
          <p:cNvSpPr>
            <a:spLocks noGrp="1"/>
          </p:cNvSpPr>
          <p:nvPr>
            <p:ph type="subTitle" idx="1"/>
          </p:nvPr>
        </p:nvSpPr>
        <p:spPr/>
        <p:txBody>
          <a:bodyPr/>
          <a:lstStyle/>
          <a:p>
            <a:r>
              <a:rPr lang="en-US" dirty="0"/>
              <a:t>While every company is unique, a model has been created to assesses a company's ability to adopt DevOps processes, as well as a way of measuring success during a DevOps transformation. </a:t>
            </a:r>
          </a:p>
          <a:p>
            <a:endParaRPr lang="en-US" dirty="0"/>
          </a:p>
          <a:p>
            <a:r>
              <a:rPr lang="en-US" dirty="0"/>
              <a:t>It uses the acronym CALMS:</a:t>
            </a:r>
          </a:p>
          <a:p>
            <a:pPr marL="514350" indent="-285750">
              <a:buFont typeface="Arial" panose="020B0604020202020204" pitchFamily="34" charset="0"/>
              <a:buChar char="•"/>
            </a:pPr>
            <a:r>
              <a:rPr lang="en-US" dirty="0"/>
              <a:t>C: Culture. Tools don’t mean anything if Dev and Ops teams don’t communicate and cooperate. Often, this means creating “product-based” teams, rather that “function-based”</a:t>
            </a:r>
          </a:p>
          <a:p>
            <a:pPr marL="514350" indent="-285750">
              <a:buFont typeface="Arial" panose="020B0604020202020204" pitchFamily="34" charset="0"/>
              <a:buChar char="•"/>
            </a:pPr>
            <a:r>
              <a:rPr lang="en-US" dirty="0"/>
              <a:t>A: Automation. Leveraging automation, particularly programmable infrastructure, reduces risk, increases trust and enables faster throughput in your dev systems</a:t>
            </a:r>
          </a:p>
          <a:p>
            <a:pPr marL="514350" indent="-285750">
              <a:buFont typeface="Arial" panose="020B0604020202020204" pitchFamily="34" charset="0"/>
              <a:buChar char="•"/>
            </a:pPr>
            <a:r>
              <a:rPr lang="en-US" dirty="0"/>
              <a:t>L: Lean. Embrace failure and strive for continuous improvement in code, infrastructure and process. Build for fast detection and rapid recovery.</a:t>
            </a:r>
          </a:p>
          <a:p>
            <a:pPr marL="514350" indent="-285750">
              <a:buFont typeface="Arial" panose="020B0604020202020204" pitchFamily="34" charset="0"/>
              <a:buChar char="•"/>
            </a:pPr>
            <a:r>
              <a:rPr lang="en-US" dirty="0"/>
              <a:t>M: Measurement. Incremental refinement needs hard data to succeed. Implement automated monitoring and feedback systems at the beginning of dev efforts so the risk in complex systems is reduced as you make progress.</a:t>
            </a:r>
          </a:p>
          <a:p>
            <a:pPr marL="514350" indent="-285750">
              <a:buFont typeface="Arial" panose="020B0604020202020204" pitchFamily="34" charset="0"/>
              <a:buChar char="•"/>
            </a:pPr>
            <a:r>
              <a:rPr lang="en-US" dirty="0"/>
              <a:t>S: Sharing. Silos between Dev and Ops are not your friend. Work to increase understanding and mutual responsibility for the whole process among the whole team.</a:t>
            </a:r>
          </a:p>
        </p:txBody>
      </p:sp>
      <p:sp>
        <p:nvSpPr>
          <p:cNvPr id="4" name="Slide Number Placeholder 3">
            <a:extLst>
              <a:ext uri="{FF2B5EF4-FFF2-40B4-BE49-F238E27FC236}">
                <a16:creationId xmlns:a16="http://schemas.microsoft.com/office/drawing/2014/main" id="{B387FE6C-C27E-431E-80BA-79D4534E63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407678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F6F7-D0AC-4332-897D-92035DF79784}"/>
              </a:ext>
            </a:extLst>
          </p:cNvPr>
          <p:cNvSpPr>
            <a:spLocks noGrp="1"/>
          </p:cNvSpPr>
          <p:nvPr>
            <p:ph type="title"/>
          </p:nvPr>
        </p:nvSpPr>
        <p:spPr/>
        <p:txBody>
          <a:bodyPr/>
          <a:lstStyle/>
          <a:p>
            <a:r>
              <a:rPr lang="en-US" dirty="0"/>
              <a:t>“Shift Left” Testing Approach</a:t>
            </a:r>
          </a:p>
        </p:txBody>
      </p:sp>
      <p:sp>
        <p:nvSpPr>
          <p:cNvPr id="3" name="Subtitle 2">
            <a:extLst>
              <a:ext uri="{FF2B5EF4-FFF2-40B4-BE49-F238E27FC236}">
                <a16:creationId xmlns:a16="http://schemas.microsoft.com/office/drawing/2014/main" id="{F9D82E0F-60D6-4945-AA69-EC25652D4630}"/>
              </a:ext>
            </a:extLst>
          </p:cNvPr>
          <p:cNvSpPr>
            <a:spLocks noGrp="1"/>
          </p:cNvSpPr>
          <p:nvPr>
            <p:ph type="subTitle" idx="1"/>
          </p:nvPr>
        </p:nvSpPr>
        <p:spPr/>
        <p:txBody>
          <a:bodyPr/>
          <a:lstStyle/>
          <a:p>
            <a:r>
              <a:rPr lang="en-US" dirty="0"/>
              <a:t>DevOps (and its CI/CD automation tools) are all about creating trust – in the tools and processes, and in the code itself. Key to this is testing.</a:t>
            </a:r>
          </a:p>
          <a:p>
            <a:endParaRPr lang="en-US" dirty="0"/>
          </a:p>
          <a:p>
            <a:r>
              <a:rPr lang="en-US" dirty="0"/>
              <a:t>A popular movement in DevOps is called “shift left” testing. It is an approach to software testing and system testing in which testing is performed earlier in the lifecycle (i.e. moved left on the project timeline)</a:t>
            </a:r>
          </a:p>
          <a:p>
            <a:endParaRPr lang="en-US" dirty="0"/>
          </a:p>
          <a:p>
            <a:r>
              <a:rPr lang="en-US" dirty="0"/>
              <a:t>This means developers are getting involved more in testing.</a:t>
            </a:r>
          </a:p>
          <a:p>
            <a:endParaRPr lang="en-US" dirty="0"/>
          </a:p>
          <a:p>
            <a:r>
              <a:rPr lang="en-US" dirty="0"/>
              <a:t>A common tradeoff to examine here: How long does a full set of tests take? How often are </a:t>
            </a:r>
            <a:r>
              <a:rPr lang="en-US" dirty="0" err="1"/>
              <a:t>devs</a:t>
            </a:r>
            <a:r>
              <a:rPr lang="en-US" dirty="0"/>
              <a:t> checking code into the branch that is tested? Do the tests take so long that code changes are getting backlogged? How to we prioritize tests in this situation?</a:t>
            </a:r>
          </a:p>
        </p:txBody>
      </p:sp>
      <p:sp>
        <p:nvSpPr>
          <p:cNvPr id="4" name="Slide Number Placeholder 3">
            <a:extLst>
              <a:ext uri="{FF2B5EF4-FFF2-40B4-BE49-F238E27FC236}">
                <a16:creationId xmlns:a16="http://schemas.microsoft.com/office/drawing/2014/main" id="{628602FA-EF11-48A2-916D-26A6B91F2E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6113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We teach over 400 technology topics</a:t>
            </a:r>
            <a:endParaRPr>
              <a:solidFill>
                <a:schemeClr val="dk1"/>
              </a:solidFill>
            </a:endParaRPr>
          </a:p>
        </p:txBody>
      </p:sp>
      <p:grpSp>
        <p:nvGrpSpPr>
          <p:cNvPr id="302" name="Google Shape;302;p47"/>
          <p:cNvGrpSpPr/>
          <p:nvPr/>
        </p:nvGrpSpPr>
        <p:grpSpPr>
          <a:xfrm>
            <a:off x="350200" y="3606154"/>
            <a:ext cx="8321882" cy="492162"/>
            <a:chOff x="350200" y="3529244"/>
            <a:chExt cx="8321882" cy="492162"/>
          </a:xfrm>
        </p:grpSpPr>
        <p:pic>
          <p:nvPicPr>
            <p:cNvPr id="303" name="Google Shape;303;p47"/>
            <p:cNvPicPr preferRelativeResize="0"/>
            <p:nvPr/>
          </p:nvPicPr>
          <p:blipFill>
            <a:blip r:embed="rId3">
              <a:alphaModFix/>
            </a:blip>
            <a:stretch>
              <a:fillRect/>
            </a:stretch>
          </p:blipFill>
          <p:spPr>
            <a:xfrm>
              <a:off x="350200" y="3546725"/>
              <a:ext cx="870347" cy="457200"/>
            </a:xfrm>
            <a:prstGeom prst="rect">
              <a:avLst/>
            </a:prstGeom>
            <a:noFill/>
            <a:ln>
              <a:noFill/>
            </a:ln>
          </p:spPr>
        </p:pic>
        <p:pic>
          <p:nvPicPr>
            <p:cNvPr id="304" name="Google Shape;304;p47"/>
            <p:cNvPicPr preferRelativeResize="0"/>
            <p:nvPr/>
          </p:nvPicPr>
          <p:blipFill>
            <a:blip r:embed="rId4">
              <a:alphaModFix/>
            </a:blip>
            <a:stretch>
              <a:fillRect/>
            </a:stretch>
          </p:blipFill>
          <p:spPr>
            <a:xfrm>
              <a:off x="1813870" y="3583804"/>
              <a:ext cx="392949" cy="383041"/>
            </a:xfrm>
            <a:prstGeom prst="rect">
              <a:avLst/>
            </a:prstGeom>
            <a:noFill/>
            <a:ln>
              <a:noFill/>
            </a:ln>
          </p:spPr>
        </p:pic>
        <p:pic>
          <p:nvPicPr>
            <p:cNvPr id="305" name="Google Shape;305;p47"/>
            <p:cNvPicPr preferRelativeResize="0"/>
            <p:nvPr/>
          </p:nvPicPr>
          <p:blipFill>
            <a:blip r:embed="rId5">
              <a:alphaModFix/>
            </a:blip>
            <a:stretch>
              <a:fillRect/>
            </a:stretch>
          </p:blipFill>
          <p:spPr>
            <a:xfrm>
              <a:off x="2800144" y="3546725"/>
              <a:ext cx="834293" cy="457200"/>
            </a:xfrm>
            <a:prstGeom prst="rect">
              <a:avLst/>
            </a:prstGeom>
            <a:noFill/>
            <a:ln>
              <a:noFill/>
            </a:ln>
          </p:spPr>
        </p:pic>
        <p:pic>
          <p:nvPicPr>
            <p:cNvPr id="306" name="Google Shape;306;p47"/>
            <p:cNvPicPr preferRelativeResize="0"/>
            <p:nvPr/>
          </p:nvPicPr>
          <p:blipFill rotWithShape="1">
            <a:blip r:embed="rId6">
              <a:alphaModFix/>
            </a:blip>
            <a:srcRect l="13234" t="13382" r="13527" b="34485"/>
            <a:stretch/>
          </p:blipFill>
          <p:spPr>
            <a:xfrm>
              <a:off x="4227760" y="3529244"/>
              <a:ext cx="685800" cy="492162"/>
            </a:xfrm>
            <a:prstGeom prst="rect">
              <a:avLst/>
            </a:prstGeom>
            <a:noFill/>
            <a:ln>
              <a:noFill/>
            </a:ln>
          </p:spPr>
        </p:pic>
        <p:pic>
          <p:nvPicPr>
            <p:cNvPr id="307" name="Google Shape;307;p47"/>
            <p:cNvPicPr preferRelativeResize="0"/>
            <p:nvPr/>
          </p:nvPicPr>
          <p:blipFill>
            <a:blip r:embed="rId7">
              <a:alphaModFix/>
            </a:blip>
            <a:stretch>
              <a:fillRect/>
            </a:stretch>
          </p:blipFill>
          <p:spPr>
            <a:xfrm>
              <a:off x="5506884" y="3592445"/>
              <a:ext cx="598104" cy="365760"/>
            </a:xfrm>
            <a:prstGeom prst="rect">
              <a:avLst/>
            </a:prstGeom>
            <a:noFill/>
            <a:ln>
              <a:noFill/>
            </a:ln>
          </p:spPr>
        </p:pic>
        <p:pic>
          <p:nvPicPr>
            <p:cNvPr id="308" name="Google Shape;308;p47"/>
            <p:cNvPicPr preferRelativeResize="0"/>
            <p:nvPr/>
          </p:nvPicPr>
          <p:blipFill>
            <a:blip r:embed="rId8">
              <a:alphaModFix/>
            </a:blip>
            <a:stretch>
              <a:fillRect/>
            </a:stretch>
          </p:blipFill>
          <p:spPr>
            <a:xfrm>
              <a:off x="6698312" y="3638165"/>
              <a:ext cx="630937" cy="274319"/>
            </a:xfrm>
            <a:prstGeom prst="rect">
              <a:avLst/>
            </a:prstGeom>
            <a:noFill/>
            <a:ln>
              <a:noFill/>
            </a:ln>
          </p:spPr>
        </p:pic>
        <p:pic>
          <p:nvPicPr>
            <p:cNvPr id="309" name="Google Shape;309;p47"/>
            <p:cNvPicPr preferRelativeResize="0"/>
            <p:nvPr/>
          </p:nvPicPr>
          <p:blipFill>
            <a:blip r:embed="rId9">
              <a:alphaModFix/>
            </a:blip>
            <a:stretch>
              <a:fillRect/>
            </a:stretch>
          </p:blipFill>
          <p:spPr>
            <a:xfrm>
              <a:off x="7922573" y="3592445"/>
              <a:ext cx="749509" cy="365760"/>
            </a:xfrm>
            <a:prstGeom prst="rect">
              <a:avLst/>
            </a:prstGeom>
            <a:noFill/>
            <a:ln>
              <a:noFill/>
            </a:ln>
          </p:spPr>
        </p:pic>
      </p:grpSp>
      <p:grpSp>
        <p:nvGrpSpPr>
          <p:cNvPr id="310" name="Google Shape;310;p47"/>
          <p:cNvGrpSpPr/>
          <p:nvPr/>
        </p:nvGrpSpPr>
        <p:grpSpPr>
          <a:xfrm>
            <a:off x="586591" y="1357863"/>
            <a:ext cx="8160331" cy="461249"/>
            <a:chOff x="586591" y="1357863"/>
            <a:chExt cx="8160331" cy="461249"/>
          </a:xfrm>
        </p:grpSpPr>
        <p:pic>
          <p:nvPicPr>
            <p:cNvPr id="311" name="Google Shape;311;p47"/>
            <p:cNvPicPr preferRelativeResize="0"/>
            <p:nvPr/>
          </p:nvPicPr>
          <p:blipFill>
            <a:blip r:embed="rId10">
              <a:alphaModFix/>
            </a:blip>
            <a:stretch>
              <a:fillRect/>
            </a:stretch>
          </p:blipFill>
          <p:spPr>
            <a:xfrm>
              <a:off x="586591" y="1359888"/>
              <a:ext cx="397565" cy="457200"/>
            </a:xfrm>
            <a:prstGeom prst="rect">
              <a:avLst/>
            </a:prstGeom>
            <a:noFill/>
            <a:ln>
              <a:noFill/>
            </a:ln>
          </p:spPr>
        </p:pic>
        <p:pic>
          <p:nvPicPr>
            <p:cNvPr id="312" name="Google Shape;312;p47"/>
            <p:cNvPicPr preferRelativeResize="0"/>
            <p:nvPr/>
          </p:nvPicPr>
          <p:blipFill>
            <a:blip r:embed="rId11">
              <a:alphaModFix/>
            </a:blip>
            <a:stretch>
              <a:fillRect/>
            </a:stretch>
          </p:blipFill>
          <p:spPr>
            <a:xfrm>
              <a:off x="1440667" y="1359888"/>
              <a:ext cx="914399" cy="457200"/>
            </a:xfrm>
            <a:prstGeom prst="rect">
              <a:avLst/>
            </a:prstGeom>
            <a:noFill/>
            <a:ln>
              <a:noFill/>
            </a:ln>
          </p:spPr>
        </p:pic>
        <p:pic>
          <p:nvPicPr>
            <p:cNvPr id="313" name="Google Shape;313;p47"/>
            <p:cNvPicPr preferRelativeResize="0"/>
            <p:nvPr/>
          </p:nvPicPr>
          <p:blipFill>
            <a:blip r:embed="rId12">
              <a:alphaModFix/>
            </a:blip>
            <a:stretch>
              <a:fillRect/>
            </a:stretch>
          </p:blipFill>
          <p:spPr>
            <a:xfrm>
              <a:off x="2811578" y="1403431"/>
              <a:ext cx="914400" cy="370115"/>
            </a:xfrm>
            <a:prstGeom prst="rect">
              <a:avLst/>
            </a:prstGeom>
            <a:noFill/>
            <a:ln>
              <a:noFill/>
            </a:ln>
          </p:spPr>
        </p:pic>
        <p:pic>
          <p:nvPicPr>
            <p:cNvPr id="314" name="Google Shape;314;p47"/>
            <p:cNvPicPr preferRelativeResize="0"/>
            <p:nvPr/>
          </p:nvPicPr>
          <p:blipFill>
            <a:blip r:embed="rId13">
              <a:alphaModFix/>
            </a:blip>
            <a:stretch>
              <a:fillRect/>
            </a:stretch>
          </p:blipFill>
          <p:spPr>
            <a:xfrm>
              <a:off x="4182489" y="1357863"/>
              <a:ext cx="392950" cy="461249"/>
            </a:xfrm>
            <a:prstGeom prst="rect">
              <a:avLst/>
            </a:prstGeom>
            <a:noFill/>
            <a:ln>
              <a:noFill/>
            </a:ln>
          </p:spPr>
        </p:pic>
        <p:pic>
          <p:nvPicPr>
            <p:cNvPr id="315" name="Google Shape;315;p47"/>
            <p:cNvPicPr preferRelativeResize="0"/>
            <p:nvPr/>
          </p:nvPicPr>
          <p:blipFill>
            <a:blip r:embed="rId14">
              <a:alphaModFix/>
            </a:blip>
            <a:stretch>
              <a:fillRect/>
            </a:stretch>
          </p:blipFill>
          <p:spPr>
            <a:xfrm>
              <a:off x="5031951" y="1467064"/>
              <a:ext cx="914400" cy="242849"/>
            </a:xfrm>
            <a:prstGeom prst="rect">
              <a:avLst/>
            </a:prstGeom>
            <a:noFill/>
            <a:ln>
              <a:noFill/>
            </a:ln>
          </p:spPr>
        </p:pic>
        <p:pic>
          <p:nvPicPr>
            <p:cNvPr id="316" name="Google Shape;316;p47"/>
            <p:cNvPicPr preferRelativeResize="0"/>
            <p:nvPr/>
          </p:nvPicPr>
          <p:blipFill>
            <a:blip r:embed="rId15">
              <a:alphaModFix/>
            </a:blip>
            <a:stretch>
              <a:fillRect/>
            </a:stretch>
          </p:blipFill>
          <p:spPr>
            <a:xfrm>
              <a:off x="6402862" y="1359887"/>
              <a:ext cx="370332" cy="457202"/>
            </a:xfrm>
            <a:prstGeom prst="rect">
              <a:avLst/>
            </a:prstGeom>
            <a:noFill/>
            <a:ln>
              <a:noFill/>
            </a:ln>
          </p:spPr>
        </p:pic>
        <p:pic>
          <p:nvPicPr>
            <p:cNvPr id="317" name="Google Shape;317;p47"/>
            <p:cNvPicPr preferRelativeResize="0"/>
            <p:nvPr/>
          </p:nvPicPr>
          <p:blipFill>
            <a:blip r:embed="rId16">
              <a:alphaModFix/>
            </a:blip>
            <a:stretch>
              <a:fillRect/>
            </a:stretch>
          </p:blipFill>
          <p:spPr>
            <a:xfrm>
              <a:off x="7229705" y="1397480"/>
              <a:ext cx="731520" cy="382016"/>
            </a:xfrm>
            <a:prstGeom prst="rect">
              <a:avLst/>
            </a:prstGeom>
            <a:noFill/>
            <a:ln>
              <a:noFill/>
            </a:ln>
          </p:spPr>
        </p:pic>
        <p:pic>
          <p:nvPicPr>
            <p:cNvPr id="318" name="Google Shape;318;p47"/>
            <p:cNvPicPr preferRelativeResize="0"/>
            <p:nvPr/>
          </p:nvPicPr>
          <p:blipFill>
            <a:blip r:embed="rId17">
              <a:alphaModFix/>
            </a:blip>
            <a:stretch>
              <a:fillRect/>
            </a:stretch>
          </p:blipFill>
          <p:spPr>
            <a:xfrm>
              <a:off x="8417737" y="1423895"/>
              <a:ext cx="329185" cy="329185"/>
            </a:xfrm>
            <a:prstGeom prst="rect">
              <a:avLst/>
            </a:prstGeom>
            <a:noFill/>
            <a:ln>
              <a:noFill/>
            </a:ln>
          </p:spPr>
        </p:pic>
      </p:grpSp>
      <p:grpSp>
        <p:nvGrpSpPr>
          <p:cNvPr id="319" name="Google Shape;319;p47"/>
          <p:cNvGrpSpPr/>
          <p:nvPr/>
        </p:nvGrpSpPr>
        <p:grpSpPr>
          <a:xfrm>
            <a:off x="556773" y="2046712"/>
            <a:ext cx="8190148" cy="514761"/>
            <a:chOff x="556773" y="2048915"/>
            <a:chExt cx="8190148" cy="514761"/>
          </a:xfrm>
        </p:grpSpPr>
        <p:pic>
          <p:nvPicPr>
            <p:cNvPr id="320" name="Google Shape;320;p47"/>
            <p:cNvPicPr preferRelativeResize="0"/>
            <p:nvPr/>
          </p:nvPicPr>
          <p:blipFill>
            <a:blip r:embed="rId18">
              <a:alphaModFix/>
            </a:blip>
            <a:stretch>
              <a:fillRect/>
            </a:stretch>
          </p:blipFill>
          <p:spPr>
            <a:xfrm>
              <a:off x="556773" y="2168585"/>
              <a:ext cx="457200" cy="275421"/>
            </a:xfrm>
            <a:prstGeom prst="rect">
              <a:avLst/>
            </a:prstGeom>
            <a:noFill/>
            <a:ln>
              <a:noFill/>
            </a:ln>
          </p:spPr>
        </p:pic>
        <p:pic>
          <p:nvPicPr>
            <p:cNvPr id="321" name="Google Shape;321;p47"/>
            <p:cNvPicPr preferRelativeResize="0"/>
            <p:nvPr/>
          </p:nvPicPr>
          <p:blipFill>
            <a:blip r:embed="rId19">
              <a:alphaModFix/>
            </a:blip>
            <a:stretch>
              <a:fillRect/>
            </a:stretch>
          </p:blipFill>
          <p:spPr>
            <a:xfrm>
              <a:off x="1578186" y="2178280"/>
              <a:ext cx="914400" cy="256032"/>
            </a:xfrm>
            <a:prstGeom prst="rect">
              <a:avLst/>
            </a:prstGeom>
            <a:noFill/>
            <a:ln>
              <a:noFill/>
            </a:ln>
          </p:spPr>
        </p:pic>
        <p:pic>
          <p:nvPicPr>
            <p:cNvPr id="322" name="Google Shape;322;p47"/>
            <p:cNvPicPr preferRelativeResize="0"/>
            <p:nvPr/>
          </p:nvPicPr>
          <p:blipFill>
            <a:blip r:embed="rId20">
              <a:alphaModFix/>
            </a:blip>
            <a:stretch>
              <a:fillRect/>
            </a:stretch>
          </p:blipFill>
          <p:spPr>
            <a:xfrm>
              <a:off x="3056799" y="2048915"/>
              <a:ext cx="457200" cy="514761"/>
            </a:xfrm>
            <a:prstGeom prst="rect">
              <a:avLst/>
            </a:prstGeom>
            <a:noFill/>
            <a:ln>
              <a:noFill/>
            </a:ln>
          </p:spPr>
        </p:pic>
        <p:pic>
          <p:nvPicPr>
            <p:cNvPr id="323" name="Google Shape;323;p47"/>
            <p:cNvPicPr preferRelativeResize="0"/>
            <p:nvPr/>
          </p:nvPicPr>
          <p:blipFill>
            <a:blip r:embed="rId21">
              <a:alphaModFix/>
            </a:blip>
            <a:stretch>
              <a:fillRect/>
            </a:stretch>
          </p:blipFill>
          <p:spPr>
            <a:xfrm>
              <a:off x="4078212" y="2077696"/>
              <a:ext cx="682547" cy="457200"/>
            </a:xfrm>
            <a:prstGeom prst="rect">
              <a:avLst/>
            </a:prstGeom>
            <a:noFill/>
            <a:ln>
              <a:noFill/>
            </a:ln>
          </p:spPr>
        </p:pic>
        <p:pic>
          <p:nvPicPr>
            <p:cNvPr id="324" name="Google Shape;324;p47"/>
            <p:cNvPicPr preferRelativeResize="0"/>
            <p:nvPr/>
          </p:nvPicPr>
          <p:blipFill>
            <a:blip r:embed="rId22">
              <a:alphaModFix/>
            </a:blip>
            <a:stretch>
              <a:fillRect/>
            </a:stretch>
          </p:blipFill>
          <p:spPr>
            <a:xfrm>
              <a:off x="5324972" y="2061150"/>
              <a:ext cx="457202" cy="490291"/>
            </a:xfrm>
            <a:prstGeom prst="rect">
              <a:avLst/>
            </a:prstGeom>
            <a:noFill/>
            <a:ln>
              <a:noFill/>
            </a:ln>
          </p:spPr>
        </p:pic>
        <p:pic>
          <p:nvPicPr>
            <p:cNvPr id="325" name="Google Shape;325;p47"/>
            <p:cNvPicPr preferRelativeResize="0"/>
            <p:nvPr/>
          </p:nvPicPr>
          <p:blipFill>
            <a:blip r:embed="rId23">
              <a:alphaModFix/>
            </a:blip>
            <a:stretch>
              <a:fillRect/>
            </a:stretch>
          </p:blipFill>
          <p:spPr>
            <a:xfrm>
              <a:off x="6346387" y="2101470"/>
              <a:ext cx="365760" cy="409652"/>
            </a:xfrm>
            <a:prstGeom prst="rect">
              <a:avLst/>
            </a:prstGeom>
            <a:noFill/>
            <a:ln>
              <a:noFill/>
            </a:ln>
          </p:spPr>
        </p:pic>
        <p:pic>
          <p:nvPicPr>
            <p:cNvPr id="326" name="Google Shape;326;p47"/>
            <p:cNvPicPr preferRelativeResize="0"/>
            <p:nvPr/>
          </p:nvPicPr>
          <p:blipFill>
            <a:blip r:embed="rId24">
              <a:alphaModFix/>
            </a:blip>
            <a:stretch>
              <a:fillRect/>
            </a:stretch>
          </p:blipFill>
          <p:spPr>
            <a:xfrm>
              <a:off x="7276360" y="2077696"/>
              <a:ext cx="577165" cy="457200"/>
            </a:xfrm>
            <a:prstGeom prst="rect">
              <a:avLst/>
            </a:prstGeom>
            <a:noFill/>
            <a:ln>
              <a:noFill/>
            </a:ln>
          </p:spPr>
        </p:pic>
        <p:pic>
          <p:nvPicPr>
            <p:cNvPr id="327" name="Google Shape;327;p47"/>
            <p:cNvPicPr preferRelativeResize="0"/>
            <p:nvPr/>
          </p:nvPicPr>
          <p:blipFill rotWithShape="1">
            <a:blip r:embed="rId25">
              <a:alphaModFix/>
            </a:blip>
            <a:srcRect l="12724" t="18600" r="17242" b="17391"/>
            <a:stretch/>
          </p:blipFill>
          <p:spPr>
            <a:xfrm>
              <a:off x="8417738" y="2109501"/>
              <a:ext cx="329184" cy="393590"/>
            </a:xfrm>
            <a:prstGeom prst="rect">
              <a:avLst/>
            </a:prstGeom>
            <a:noFill/>
            <a:ln>
              <a:noFill/>
            </a:ln>
          </p:spPr>
        </p:pic>
      </p:grpSp>
      <p:grpSp>
        <p:nvGrpSpPr>
          <p:cNvPr id="328" name="Google Shape;328;p47"/>
          <p:cNvGrpSpPr/>
          <p:nvPr/>
        </p:nvGrpSpPr>
        <p:grpSpPr>
          <a:xfrm>
            <a:off x="556774" y="2789071"/>
            <a:ext cx="8224342" cy="665684"/>
            <a:chOff x="556774" y="2749417"/>
            <a:chExt cx="8224342" cy="665684"/>
          </a:xfrm>
        </p:grpSpPr>
        <p:pic>
          <p:nvPicPr>
            <p:cNvPr id="329" name="Google Shape;329;p47"/>
            <p:cNvPicPr preferRelativeResize="0"/>
            <p:nvPr/>
          </p:nvPicPr>
          <p:blipFill>
            <a:blip r:embed="rId26">
              <a:alphaModFix/>
            </a:blip>
            <a:stretch>
              <a:fillRect/>
            </a:stretch>
          </p:blipFill>
          <p:spPr>
            <a:xfrm>
              <a:off x="556774" y="2834520"/>
              <a:ext cx="457199" cy="495478"/>
            </a:xfrm>
            <a:prstGeom prst="rect">
              <a:avLst/>
            </a:prstGeom>
            <a:noFill/>
            <a:ln>
              <a:noFill/>
            </a:ln>
          </p:spPr>
        </p:pic>
        <p:pic>
          <p:nvPicPr>
            <p:cNvPr id="330" name="Google Shape;330;p47"/>
            <p:cNvPicPr preferRelativeResize="0"/>
            <p:nvPr/>
          </p:nvPicPr>
          <p:blipFill>
            <a:blip r:embed="rId27">
              <a:alphaModFix/>
            </a:blip>
            <a:stretch>
              <a:fillRect/>
            </a:stretch>
          </p:blipFill>
          <p:spPr>
            <a:xfrm>
              <a:off x="1550263" y="2945099"/>
              <a:ext cx="713232" cy="274320"/>
            </a:xfrm>
            <a:prstGeom prst="rect">
              <a:avLst/>
            </a:prstGeom>
            <a:noFill/>
            <a:ln>
              <a:noFill/>
            </a:ln>
          </p:spPr>
        </p:pic>
        <p:pic>
          <p:nvPicPr>
            <p:cNvPr id="331" name="Google Shape;331;p47"/>
            <p:cNvPicPr preferRelativeResize="0"/>
            <p:nvPr/>
          </p:nvPicPr>
          <p:blipFill>
            <a:blip r:embed="rId28">
              <a:alphaModFix/>
            </a:blip>
            <a:stretch>
              <a:fillRect/>
            </a:stretch>
          </p:blipFill>
          <p:spPr>
            <a:xfrm>
              <a:off x="2799785" y="2891134"/>
              <a:ext cx="466345" cy="382249"/>
            </a:xfrm>
            <a:prstGeom prst="rect">
              <a:avLst/>
            </a:prstGeom>
            <a:noFill/>
            <a:ln>
              <a:noFill/>
            </a:ln>
          </p:spPr>
        </p:pic>
        <p:pic>
          <p:nvPicPr>
            <p:cNvPr id="332" name="Google Shape;332;p47"/>
            <p:cNvPicPr preferRelativeResize="0"/>
            <p:nvPr/>
          </p:nvPicPr>
          <p:blipFill rotWithShape="1">
            <a:blip r:embed="rId29">
              <a:alphaModFix/>
            </a:blip>
            <a:srcRect l="4317" t="24225" r="6301" b="25536"/>
            <a:stretch/>
          </p:blipFill>
          <p:spPr>
            <a:xfrm>
              <a:off x="3802420" y="2899379"/>
              <a:ext cx="1155801" cy="365761"/>
            </a:xfrm>
            <a:prstGeom prst="rect">
              <a:avLst/>
            </a:prstGeom>
            <a:noFill/>
            <a:ln>
              <a:noFill/>
            </a:ln>
          </p:spPr>
        </p:pic>
        <p:pic>
          <p:nvPicPr>
            <p:cNvPr id="333" name="Google Shape;333;p47"/>
            <p:cNvPicPr preferRelativeResize="0"/>
            <p:nvPr/>
          </p:nvPicPr>
          <p:blipFill>
            <a:blip r:embed="rId30">
              <a:alphaModFix/>
            </a:blip>
            <a:stretch>
              <a:fillRect/>
            </a:stretch>
          </p:blipFill>
          <p:spPr>
            <a:xfrm>
              <a:off x="5494511" y="2853659"/>
              <a:ext cx="457201" cy="457201"/>
            </a:xfrm>
            <a:prstGeom prst="rect">
              <a:avLst/>
            </a:prstGeom>
            <a:noFill/>
            <a:ln>
              <a:noFill/>
            </a:ln>
          </p:spPr>
        </p:pic>
        <p:pic>
          <p:nvPicPr>
            <p:cNvPr id="334" name="Google Shape;334;p47"/>
            <p:cNvPicPr preferRelativeResize="0"/>
            <p:nvPr/>
          </p:nvPicPr>
          <p:blipFill rotWithShape="1">
            <a:blip r:embed="rId31">
              <a:alphaModFix/>
            </a:blip>
            <a:srcRect l="30394" r="28447"/>
            <a:stretch/>
          </p:blipFill>
          <p:spPr>
            <a:xfrm>
              <a:off x="6488002" y="2749417"/>
              <a:ext cx="365760" cy="665684"/>
            </a:xfrm>
            <a:prstGeom prst="rect">
              <a:avLst/>
            </a:prstGeom>
            <a:noFill/>
            <a:ln>
              <a:noFill/>
            </a:ln>
          </p:spPr>
        </p:pic>
        <p:pic>
          <p:nvPicPr>
            <p:cNvPr id="335" name="Google Shape;335;p47"/>
            <p:cNvPicPr preferRelativeResize="0"/>
            <p:nvPr/>
          </p:nvPicPr>
          <p:blipFill>
            <a:blip r:embed="rId32">
              <a:alphaModFix/>
            </a:blip>
            <a:stretch>
              <a:fillRect/>
            </a:stretch>
          </p:blipFill>
          <p:spPr>
            <a:xfrm>
              <a:off x="7390053" y="2853659"/>
              <a:ext cx="457200" cy="457200"/>
            </a:xfrm>
            <a:prstGeom prst="rect">
              <a:avLst/>
            </a:prstGeom>
            <a:noFill/>
            <a:ln>
              <a:noFill/>
            </a:ln>
          </p:spPr>
        </p:pic>
        <p:pic>
          <p:nvPicPr>
            <p:cNvPr id="336" name="Google Shape;336;p47"/>
            <p:cNvPicPr preferRelativeResize="0"/>
            <p:nvPr/>
          </p:nvPicPr>
          <p:blipFill>
            <a:blip r:embed="rId33">
              <a:alphaModFix/>
            </a:blip>
            <a:stretch>
              <a:fillRect/>
            </a:stretch>
          </p:blipFill>
          <p:spPr>
            <a:xfrm>
              <a:off x="8383543" y="2883472"/>
              <a:ext cx="397573" cy="397573"/>
            </a:xfrm>
            <a:prstGeom prst="rect">
              <a:avLst/>
            </a:prstGeom>
            <a:noFill/>
            <a:ln>
              <a:noFill/>
            </a:ln>
          </p:spPr>
        </p:pic>
      </p:grpSp>
      <p:grpSp>
        <p:nvGrpSpPr>
          <p:cNvPr id="337" name="Google Shape;337;p47"/>
          <p:cNvGrpSpPr/>
          <p:nvPr/>
        </p:nvGrpSpPr>
        <p:grpSpPr>
          <a:xfrm>
            <a:off x="602493" y="4402115"/>
            <a:ext cx="8132228" cy="457201"/>
            <a:chOff x="602493" y="4402115"/>
            <a:chExt cx="8132228" cy="457201"/>
          </a:xfrm>
        </p:grpSpPr>
        <p:pic>
          <p:nvPicPr>
            <p:cNvPr id="338" name="Google Shape;338;p47"/>
            <p:cNvPicPr preferRelativeResize="0"/>
            <p:nvPr/>
          </p:nvPicPr>
          <p:blipFill>
            <a:blip r:embed="rId34">
              <a:alphaModFix/>
            </a:blip>
            <a:stretch>
              <a:fillRect/>
            </a:stretch>
          </p:blipFill>
          <p:spPr>
            <a:xfrm>
              <a:off x="602493" y="4429548"/>
              <a:ext cx="365761" cy="402335"/>
            </a:xfrm>
            <a:prstGeom prst="rect">
              <a:avLst/>
            </a:prstGeom>
            <a:noFill/>
            <a:ln>
              <a:noFill/>
            </a:ln>
          </p:spPr>
        </p:pic>
        <p:pic>
          <p:nvPicPr>
            <p:cNvPr id="339" name="Google Shape;339;p47"/>
            <p:cNvPicPr preferRelativeResize="0"/>
            <p:nvPr/>
          </p:nvPicPr>
          <p:blipFill>
            <a:blip r:embed="rId35">
              <a:alphaModFix/>
            </a:blip>
            <a:stretch>
              <a:fillRect/>
            </a:stretch>
          </p:blipFill>
          <p:spPr>
            <a:xfrm>
              <a:off x="2212955" y="4470696"/>
              <a:ext cx="1062532" cy="320040"/>
            </a:xfrm>
            <a:prstGeom prst="rect">
              <a:avLst/>
            </a:prstGeom>
            <a:noFill/>
            <a:ln>
              <a:noFill/>
            </a:ln>
          </p:spPr>
        </p:pic>
        <p:pic>
          <p:nvPicPr>
            <p:cNvPr id="340" name="Google Shape;340;p47"/>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41" name="Google Shape;341;p47"/>
            <p:cNvPicPr preferRelativeResize="0"/>
            <p:nvPr/>
          </p:nvPicPr>
          <p:blipFill>
            <a:blip r:embed="rId36">
              <a:alphaModFix/>
            </a:blip>
            <a:stretch>
              <a:fillRect/>
            </a:stretch>
          </p:blipFill>
          <p:spPr>
            <a:xfrm>
              <a:off x="3730312" y="4402115"/>
              <a:ext cx="457201" cy="457201"/>
            </a:xfrm>
            <a:prstGeom prst="rect">
              <a:avLst/>
            </a:prstGeom>
            <a:noFill/>
            <a:ln>
              <a:noFill/>
            </a:ln>
          </p:spPr>
        </p:pic>
        <p:pic>
          <p:nvPicPr>
            <p:cNvPr id="342" name="Google Shape;342;p47"/>
            <p:cNvPicPr preferRelativeResize="0"/>
            <p:nvPr/>
          </p:nvPicPr>
          <p:blipFill>
            <a:blip r:embed="rId37">
              <a:alphaModFix/>
            </a:blip>
            <a:stretch>
              <a:fillRect/>
            </a:stretch>
          </p:blipFill>
          <p:spPr>
            <a:xfrm>
              <a:off x="4642338" y="4409289"/>
              <a:ext cx="969264" cy="442854"/>
            </a:xfrm>
            <a:prstGeom prst="rect">
              <a:avLst/>
            </a:prstGeom>
            <a:noFill/>
            <a:ln>
              <a:noFill/>
            </a:ln>
          </p:spPr>
        </p:pic>
        <p:pic>
          <p:nvPicPr>
            <p:cNvPr id="343" name="Google Shape;343;p47"/>
            <p:cNvPicPr preferRelativeResize="0"/>
            <p:nvPr/>
          </p:nvPicPr>
          <p:blipFill>
            <a:blip r:embed="rId38">
              <a:alphaModFix/>
            </a:blip>
            <a:stretch>
              <a:fillRect/>
            </a:stretch>
          </p:blipFill>
          <p:spPr>
            <a:xfrm>
              <a:off x="6066428" y="4509291"/>
              <a:ext cx="944826" cy="242850"/>
            </a:xfrm>
            <a:prstGeom prst="rect">
              <a:avLst/>
            </a:prstGeom>
            <a:noFill/>
            <a:ln>
              <a:noFill/>
            </a:ln>
          </p:spPr>
        </p:pic>
        <p:pic>
          <p:nvPicPr>
            <p:cNvPr id="344" name="Google Shape;344;p47"/>
            <p:cNvPicPr preferRelativeResize="0"/>
            <p:nvPr/>
          </p:nvPicPr>
          <p:blipFill rotWithShape="1">
            <a:blip r:embed="rId39">
              <a:alphaModFix/>
            </a:blip>
            <a:srcRect l="13598" t="18737" r="19047" b="29614"/>
            <a:stretch/>
          </p:blipFill>
          <p:spPr>
            <a:xfrm>
              <a:off x="7466079" y="4447836"/>
              <a:ext cx="365760" cy="365759"/>
            </a:xfrm>
            <a:prstGeom prst="rect">
              <a:avLst/>
            </a:prstGeom>
            <a:noFill/>
            <a:ln>
              <a:noFill/>
            </a:ln>
          </p:spPr>
        </p:pic>
        <p:pic>
          <p:nvPicPr>
            <p:cNvPr id="345" name="Google Shape;345;p47"/>
            <p:cNvPicPr preferRelativeResize="0"/>
            <p:nvPr/>
          </p:nvPicPr>
          <p:blipFill rotWithShape="1">
            <a:blip r:embed="rId40">
              <a:alphaModFix/>
            </a:blip>
            <a:srcRect l="15102" t="23674" r="17082" b="23915"/>
            <a:stretch/>
          </p:blipFill>
          <p:spPr>
            <a:xfrm>
              <a:off x="8286665" y="4406687"/>
              <a:ext cx="448056" cy="448056"/>
            </a:xfrm>
            <a:prstGeom prst="rect">
              <a:avLst/>
            </a:prstGeom>
            <a:noFill/>
            <a:ln>
              <a:noFill/>
            </a:ln>
          </p:spPr>
        </p:pic>
      </p:grpSp>
      <p:sp>
        <p:nvSpPr>
          <p:cNvPr id="346" name="Google Shape;346;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4D80-2FE6-48E4-92CF-F8F82B0E0AC3}"/>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C885F79E-0776-4391-8ADC-FF6EAD2C190D}"/>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E08CFD01-F699-4C96-BB46-273AAD7623B5}"/>
              </a:ext>
            </a:extLst>
          </p:cNvPr>
          <p:cNvSpPr>
            <a:spLocks noGrp="1"/>
          </p:cNvSpPr>
          <p:nvPr>
            <p:ph type="subTitle" idx="2"/>
          </p:nvPr>
        </p:nvSpPr>
        <p:spPr/>
        <p:txBody>
          <a:bodyPr/>
          <a:lstStyle/>
          <a:p>
            <a:r>
              <a:rPr lang="en-US" dirty="0"/>
              <a:t>Moving a feature MANUALLY through environments</a:t>
            </a:r>
          </a:p>
        </p:txBody>
      </p:sp>
      <p:sp>
        <p:nvSpPr>
          <p:cNvPr id="5" name="Slide Number Placeholder 4">
            <a:extLst>
              <a:ext uri="{FF2B5EF4-FFF2-40B4-BE49-F238E27FC236}">
                <a16:creationId xmlns:a16="http://schemas.microsoft.com/office/drawing/2014/main" id="{41F619EE-9A1F-4924-A03E-F28610D2A5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734692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4D80-2FE6-48E4-92CF-F8F82B0E0AC3}"/>
              </a:ext>
            </a:extLst>
          </p:cNvPr>
          <p:cNvSpPr>
            <a:spLocks noGrp="1"/>
          </p:cNvSpPr>
          <p:nvPr>
            <p:ph type="title"/>
          </p:nvPr>
        </p:nvSpPr>
        <p:spPr/>
        <p:txBody>
          <a:bodyPr/>
          <a:lstStyle/>
          <a:p>
            <a:r>
              <a:rPr lang="en-US" dirty="0"/>
              <a:t>WORKSHOP:</a:t>
            </a:r>
          </a:p>
        </p:txBody>
      </p:sp>
      <p:sp>
        <p:nvSpPr>
          <p:cNvPr id="3" name="Text Placeholder 2">
            <a:extLst>
              <a:ext uri="{FF2B5EF4-FFF2-40B4-BE49-F238E27FC236}">
                <a16:creationId xmlns:a16="http://schemas.microsoft.com/office/drawing/2014/main" id="{C885F79E-0776-4391-8ADC-FF6EAD2C190D}"/>
              </a:ext>
            </a:extLst>
          </p:cNvPr>
          <p:cNvSpPr>
            <a:spLocks noGrp="1"/>
          </p:cNvSpPr>
          <p:nvPr>
            <p:ph type="body" idx="1"/>
          </p:nvPr>
        </p:nvSpPr>
        <p:spPr/>
        <p:txBody>
          <a:bodyPr anchor="t"/>
          <a:lstStyle/>
          <a:p>
            <a:r>
              <a:rPr lang="en-US" dirty="0"/>
              <a:t>Group discussion: How would we use the tools of automation and feedback to improve this process?</a:t>
            </a:r>
          </a:p>
        </p:txBody>
      </p:sp>
      <p:sp>
        <p:nvSpPr>
          <p:cNvPr id="4" name="Subtitle 3">
            <a:extLst>
              <a:ext uri="{FF2B5EF4-FFF2-40B4-BE49-F238E27FC236}">
                <a16:creationId xmlns:a16="http://schemas.microsoft.com/office/drawing/2014/main" id="{E08CFD01-F699-4C96-BB46-273AAD7623B5}"/>
              </a:ext>
            </a:extLst>
          </p:cNvPr>
          <p:cNvSpPr>
            <a:spLocks noGrp="1"/>
          </p:cNvSpPr>
          <p:nvPr>
            <p:ph type="subTitle" idx="2"/>
          </p:nvPr>
        </p:nvSpPr>
        <p:spPr/>
        <p:txBody>
          <a:bodyPr/>
          <a:lstStyle/>
          <a:p>
            <a:r>
              <a:rPr lang="en-US" dirty="0"/>
              <a:t>Improving dev process with automation and feedback</a:t>
            </a:r>
          </a:p>
        </p:txBody>
      </p:sp>
      <p:sp>
        <p:nvSpPr>
          <p:cNvPr id="5" name="Slide Number Placeholder 4">
            <a:extLst>
              <a:ext uri="{FF2B5EF4-FFF2-40B4-BE49-F238E27FC236}">
                <a16:creationId xmlns:a16="http://schemas.microsoft.com/office/drawing/2014/main" id="{41F619EE-9A1F-4924-A03E-F28610D2A5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2392428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226F-B94C-47F8-A58C-6373BAC3BE6E}"/>
              </a:ext>
            </a:extLst>
          </p:cNvPr>
          <p:cNvSpPr>
            <a:spLocks noGrp="1"/>
          </p:cNvSpPr>
          <p:nvPr>
            <p:ph type="title"/>
          </p:nvPr>
        </p:nvSpPr>
        <p:spPr/>
        <p:txBody>
          <a:bodyPr/>
          <a:lstStyle/>
          <a:p>
            <a:r>
              <a:rPr lang="en-US" dirty="0"/>
              <a:t>What is </a:t>
            </a:r>
            <a:r>
              <a:rPr lang="en-US" dirty="0" err="1"/>
              <a:t>DevSecOps</a:t>
            </a:r>
            <a:r>
              <a:rPr lang="en-US" dirty="0"/>
              <a:t>?</a:t>
            </a:r>
          </a:p>
        </p:txBody>
      </p:sp>
      <p:sp>
        <p:nvSpPr>
          <p:cNvPr id="3" name="Subtitle 2">
            <a:extLst>
              <a:ext uri="{FF2B5EF4-FFF2-40B4-BE49-F238E27FC236}">
                <a16:creationId xmlns:a16="http://schemas.microsoft.com/office/drawing/2014/main" id="{E5750006-17C8-402A-B912-F8F26AD233FD}"/>
              </a:ext>
            </a:extLst>
          </p:cNvPr>
          <p:cNvSpPr>
            <a:spLocks noGrp="1"/>
          </p:cNvSpPr>
          <p:nvPr>
            <p:ph type="subTitle" idx="1"/>
          </p:nvPr>
        </p:nvSpPr>
        <p:spPr/>
        <p:txBody>
          <a:bodyPr/>
          <a:lstStyle/>
          <a:p>
            <a:r>
              <a:rPr lang="en-US" dirty="0" err="1"/>
              <a:t>DevSecOps</a:t>
            </a:r>
            <a:r>
              <a:rPr lang="en-US" dirty="0"/>
              <a:t> stands for development, security, and operations. It's an approach to culture, automation, and platform design that integrates security as a shared responsibility throughout the entire IT lifecycle.</a:t>
            </a:r>
          </a:p>
          <a:p>
            <a:endParaRPr lang="en-US" dirty="0"/>
          </a:p>
          <a:p>
            <a:r>
              <a:rPr lang="en-US" dirty="0"/>
              <a:t>Commonly, security is only assessed on a product just before it gets shipped to the Ops environment. If there’s a severe vulnerability, a lot of work may need to be redone, at great expense.</a:t>
            </a:r>
          </a:p>
          <a:p>
            <a:endParaRPr lang="en-US" dirty="0"/>
          </a:p>
          <a:p>
            <a:r>
              <a:rPr lang="en-US" dirty="0" err="1"/>
              <a:t>DevSecOps</a:t>
            </a:r>
            <a:r>
              <a:rPr lang="en-US" dirty="0"/>
              <a:t> means the whole team is thinking about security from the very start of the product’s life – even in the design stage.</a:t>
            </a:r>
          </a:p>
          <a:p>
            <a:endParaRPr lang="en-US" dirty="0"/>
          </a:p>
          <a:p>
            <a:r>
              <a:rPr lang="en-US" dirty="0"/>
              <a:t>This doesn’t just mean the security of the app itself – it also extends to the security of the infrastructure used to design, build, test and deploy the app.</a:t>
            </a:r>
          </a:p>
        </p:txBody>
      </p:sp>
      <p:sp>
        <p:nvSpPr>
          <p:cNvPr id="4" name="Slide Number Placeholder 3">
            <a:extLst>
              <a:ext uri="{FF2B5EF4-FFF2-40B4-BE49-F238E27FC236}">
                <a16:creationId xmlns:a16="http://schemas.microsoft.com/office/drawing/2014/main" id="{FF821FC4-A97C-45D5-ADF6-359963B877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31640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78F4-C26C-4808-82B7-F9F30135C7C0}"/>
              </a:ext>
            </a:extLst>
          </p:cNvPr>
          <p:cNvSpPr>
            <a:spLocks noGrp="1"/>
          </p:cNvSpPr>
          <p:nvPr>
            <p:ph type="title"/>
          </p:nvPr>
        </p:nvSpPr>
        <p:spPr/>
        <p:txBody>
          <a:bodyPr/>
          <a:lstStyle/>
          <a:p>
            <a:r>
              <a:rPr lang="en-US" dirty="0"/>
              <a:t>Thinking Like a Hacker</a:t>
            </a:r>
          </a:p>
        </p:txBody>
      </p:sp>
      <p:sp>
        <p:nvSpPr>
          <p:cNvPr id="3" name="Subtitle 2">
            <a:extLst>
              <a:ext uri="{FF2B5EF4-FFF2-40B4-BE49-F238E27FC236}">
                <a16:creationId xmlns:a16="http://schemas.microsoft.com/office/drawing/2014/main" id="{1678F44E-48CD-4449-BFA2-826D51C136EF}"/>
              </a:ext>
            </a:extLst>
          </p:cNvPr>
          <p:cNvSpPr>
            <a:spLocks noGrp="1"/>
          </p:cNvSpPr>
          <p:nvPr>
            <p:ph type="subTitle" idx="1"/>
          </p:nvPr>
        </p:nvSpPr>
        <p:spPr/>
        <p:txBody>
          <a:bodyPr/>
          <a:lstStyle/>
          <a:p>
            <a:r>
              <a:rPr lang="en-US" dirty="0"/>
              <a:t>Without descending a paralysis, we need to acknowledge that there </a:t>
            </a:r>
            <a:r>
              <a:rPr lang="en-US"/>
              <a:t>is no </a:t>
            </a:r>
            <a:r>
              <a:rPr lang="en-US" dirty="0"/>
              <a:t>digital system made that cannot be compromised, given enough time and resources.</a:t>
            </a:r>
          </a:p>
          <a:p>
            <a:endParaRPr lang="en-US" dirty="0"/>
          </a:p>
          <a:p>
            <a:r>
              <a:rPr lang="en-US" dirty="0"/>
              <a:t>Being security-conscious involves thinking like a hacker. Most will take the easiest, fastest route, and move on to easier targets if those routes fail.</a:t>
            </a:r>
          </a:p>
          <a:p>
            <a:endParaRPr lang="en-US" dirty="0"/>
          </a:p>
          <a:p>
            <a:r>
              <a:rPr lang="en-US" dirty="0"/>
              <a:t>Even if you are not a dedicated security pro, you need to know the fundamentals – and use them in your code and your infrastructure.</a:t>
            </a:r>
          </a:p>
          <a:p>
            <a:endParaRPr lang="en-US" dirty="0"/>
          </a:p>
        </p:txBody>
      </p:sp>
      <p:sp>
        <p:nvSpPr>
          <p:cNvPr id="4" name="Slide Number Placeholder 3">
            <a:extLst>
              <a:ext uri="{FF2B5EF4-FFF2-40B4-BE49-F238E27FC236}">
                <a16:creationId xmlns:a16="http://schemas.microsoft.com/office/drawing/2014/main" id="{6F98A647-FE95-4B11-919D-B7F6292718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395688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F6D0-08C9-4D7C-9149-1B72B1160B54}"/>
              </a:ext>
            </a:extLst>
          </p:cNvPr>
          <p:cNvSpPr>
            <a:spLocks noGrp="1"/>
          </p:cNvSpPr>
          <p:nvPr>
            <p:ph type="title"/>
          </p:nvPr>
        </p:nvSpPr>
        <p:spPr/>
        <p:txBody>
          <a:bodyPr/>
          <a:lstStyle/>
          <a:p>
            <a:r>
              <a:rPr lang="en-US" dirty="0"/>
              <a:t>Prevention</a:t>
            </a:r>
          </a:p>
        </p:txBody>
      </p:sp>
      <p:sp>
        <p:nvSpPr>
          <p:cNvPr id="3" name="Subtitle 2">
            <a:extLst>
              <a:ext uri="{FF2B5EF4-FFF2-40B4-BE49-F238E27FC236}">
                <a16:creationId xmlns:a16="http://schemas.microsoft.com/office/drawing/2014/main" id="{6EC1371B-73B3-4488-91F0-AAFEFDFD3892}"/>
              </a:ext>
            </a:extLst>
          </p:cNvPr>
          <p:cNvSpPr>
            <a:spLocks noGrp="1"/>
          </p:cNvSpPr>
          <p:nvPr>
            <p:ph type="subTitle" idx="1"/>
          </p:nvPr>
        </p:nvSpPr>
        <p:spPr/>
        <p:txBody>
          <a:bodyPr/>
          <a:lstStyle/>
          <a:p>
            <a:r>
              <a:rPr lang="en-US" dirty="0"/>
              <a:t>Security of internet-connected systems and software is a constantly-changing area.</a:t>
            </a:r>
          </a:p>
          <a:p>
            <a:endParaRPr lang="en-US" dirty="0"/>
          </a:p>
          <a:p>
            <a:r>
              <a:rPr lang="en-US" dirty="0"/>
              <a:t>There are common prevention measures one can take, though.</a:t>
            </a:r>
          </a:p>
          <a:p>
            <a:endParaRPr lang="en-US" dirty="0"/>
          </a:p>
          <a:p>
            <a:r>
              <a:rPr lang="en-US" dirty="0"/>
              <a:t>Some of these involve infrastructure – where you use a third-party, examine their security processes very closely. Where you use your own infrastructure, work with security experts to configure it well.</a:t>
            </a:r>
          </a:p>
          <a:p>
            <a:endParaRPr lang="en-US" dirty="0"/>
          </a:p>
          <a:p>
            <a:r>
              <a:rPr lang="en-US" dirty="0"/>
              <a:t>Some of these involve the actual code of your application.</a:t>
            </a:r>
          </a:p>
          <a:p>
            <a:endParaRPr lang="en-US" dirty="0"/>
          </a:p>
          <a:p>
            <a:endParaRPr lang="en-US" dirty="0"/>
          </a:p>
        </p:txBody>
      </p:sp>
      <p:sp>
        <p:nvSpPr>
          <p:cNvPr id="4" name="Slide Number Placeholder 3">
            <a:extLst>
              <a:ext uri="{FF2B5EF4-FFF2-40B4-BE49-F238E27FC236}">
                <a16:creationId xmlns:a16="http://schemas.microsoft.com/office/drawing/2014/main" id="{36A62CAB-7504-4774-BB16-26EDE7C7EB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49991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57AF0-9766-4912-A118-8F7FC434B52B}"/>
              </a:ext>
            </a:extLst>
          </p:cNvPr>
          <p:cNvSpPr>
            <a:spLocks noGrp="1"/>
          </p:cNvSpPr>
          <p:nvPr>
            <p:ph type="title"/>
          </p:nvPr>
        </p:nvSpPr>
        <p:spPr/>
        <p:txBody>
          <a:bodyPr/>
          <a:lstStyle/>
          <a:p>
            <a:r>
              <a:rPr lang="en-US" dirty="0"/>
              <a:t>Secure Coding Practices</a:t>
            </a:r>
          </a:p>
        </p:txBody>
      </p:sp>
      <p:sp>
        <p:nvSpPr>
          <p:cNvPr id="3" name="Subtitle 2">
            <a:extLst>
              <a:ext uri="{FF2B5EF4-FFF2-40B4-BE49-F238E27FC236}">
                <a16:creationId xmlns:a16="http://schemas.microsoft.com/office/drawing/2014/main" id="{A13757FE-4AF5-4A34-9DA8-A13331AB69B3}"/>
              </a:ext>
            </a:extLst>
          </p:cNvPr>
          <p:cNvSpPr>
            <a:spLocks noGrp="1"/>
          </p:cNvSpPr>
          <p:nvPr>
            <p:ph type="subTitle" idx="1"/>
          </p:nvPr>
        </p:nvSpPr>
        <p:spPr/>
        <p:txBody>
          <a:bodyPr/>
          <a:lstStyle/>
          <a:p>
            <a:r>
              <a:rPr lang="en-US" dirty="0"/>
              <a:t>Secure coding is to design and develop software by avoiding the weaknesses that lead to security-related vulnerabilities by adhering to the specified security standards, and industry best practices.</a:t>
            </a:r>
          </a:p>
          <a:p>
            <a:endParaRPr lang="en-US" dirty="0"/>
          </a:p>
          <a:p>
            <a:r>
              <a:rPr lang="en-US" dirty="0"/>
              <a:t>This means you should:</a:t>
            </a:r>
          </a:p>
          <a:p>
            <a:pPr marL="514350" indent="-285750">
              <a:buFont typeface="Arial" panose="020B0604020202020204" pitchFamily="34" charset="0"/>
              <a:buChar char="•"/>
            </a:pPr>
            <a:r>
              <a:rPr lang="en-US" dirty="0"/>
              <a:t>1. Know your own security standards, developed in-house</a:t>
            </a:r>
          </a:p>
          <a:p>
            <a:pPr marL="514350" indent="-285750">
              <a:buFont typeface="Arial" panose="020B0604020202020204" pitchFamily="34" charset="0"/>
              <a:buChar char="•"/>
            </a:pPr>
            <a:r>
              <a:rPr lang="en-US" dirty="0"/>
              <a:t>2. Know the industry best practices, as well as the most common types of attacks</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a:p>
            <a:pPr marL="228600" indent="0"/>
            <a:endParaRPr lang="en-US" dirty="0"/>
          </a:p>
        </p:txBody>
      </p:sp>
      <p:sp>
        <p:nvSpPr>
          <p:cNvPr id="4" name="Slide Number Placeholder 3">
            <a:extLst>
              <a:ext uri="{FF2B5EF4-FFF2-40B4-BE49-F238E27FC236}">
                <a16:creationId xmlns:a16="http://schemas.microsoft.com/office/drawing/2014/main" id="{8E82BB00-E74E-404A-9FCC-B72B87315D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78070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5E9AF-BCF1-4FF4-A317-EC54CEE5A988}"/>
              </a:ext>
            </a:extLst>
          </p:cNvPr>
          <p:cNvSpPr>
            <a:spLocks noGrp="1"/>
          </p:cNvSpPr>
          <p:nvPr>
            <p:ph type="title"/>
          </p:nvPr>
        </p:nvSpPr>
        <p:spPr/>
        <p:txBody>
          <a:bodyPr/>
          <a:lstStyle/>
          <a:p>
            <a:r>
              <a:rPr lang="en-US" dirty="0"/>
              <a:t>Common Attack Types</a:t>
            </a:r>
          </a:p>
        </p:txBody>
      </p:sp>
      <p:sp>
        <p:nvSpPr>
          <p:cNvPr id="3" name="Subtitle 2">
            <a:extLst>
              <a:ext uri="{FF2B5EF4-FFF2-40B4-BE49-F238E27FC236}">
                <a16:creationId xmlns:a16="http://schemas.microsoft.com/office/drawing/2014/main" id="{58666106-EAD0-4B26-BC5B-EDDB07A9171C}"/>
              </a:ext>
            </a:extLst>
          </p:cNvPr>
          <p:cNvSpPr>
            <a:spLocks noGrp="1"/>
          </p:cNvSpPr>
          <p:nvPr>
            <p:ph type="subTitle" idx="1"/>
          </p:nvPr>
        </p:nvSpPr>
        <p:spPr/>
        <p:txBody>
          <a:bodyPr/>
          <a:lstStyle/>
          <a:p>
            <a:r>
              <a:rPr lang="en-US" dirty="0"/>
              <a:t>SQL Injection (Improper Neutralization of Special Elements used in an SQL Command)</a:t>
            </a:r>
          </a:p>
          <a:p>
            <a:endParaRPr lang="en-US" dirty="0"/>
          </a:p>
          <a:p>
            <a:r>
              <a:rPr lang="en-US" dirty="0"/>
              <a:t>Integer overflow</a:t>
            </a:r>
          </a:p>
          <a:p>
            <a:endParaRPr lang="en-US" dirty="0"/>
          </a:p>
          <a:p>
            <a:r>
              <a:rPr lang="en-US" dirty="0"/>
              <a:t>Buffer overflow (Buffer Copy without Checking Size of Input)</a:t>
            </a:r>
          </a:p>
          <a:p>
            <a:endParaRPr lang="en-US" dirty="0"/>
          </a:p>
          <a:p>
            <a:r>
              <a:rPr lang="en-US" dirty="0"/>
              <a:t>Uncontrolled format string</a:t>
            </a:r>
          </a:p>
          <a:p>
            <a:endParaRPr lang="en-US" dirty="0"/>
          </a:p>
          <a:p>
            <a:r>
              <a:rPr lang="en-US" dirty="0"/>
              <a:t>Missing authentication and authorization (Incorrect authorization)</a:t>
            </a:r>
          </a:p>
          <a:p>
            <a:endParaRPr lang="en-US" dirty="0"/>
          </a:p>
          <a:p>
            <a:r>
              <a:rPr lang="en-US" dirty="0"/>
              <a:t>Sensitive data exposure</a:t>
            </a:r>
          </a:p>
          <a:p>
            <a:endParaRPr lang="en-US" dirty="0"/>
          </a:p>
          <a:p>
            <a:r>
              <a:rPr lang="en-US" dirty="0"/>
              <a:t>Improper error handling</a:t>
            </a:r>
          </a:p>
        </p:txBody>
      </p:sp>
      <p:sp>
        <p:nvSpPr>
          <p:cNvPr id="4" name="Slide Number Placeholder 3">
            <a:extLst>
              <a:ext uri="{FF2B5EF4-FFF2-40B4-BE49-F238E27FC236}">
                <a16:creationId xmlns:a16="http://schemas.microsoft.com/office/drawing/2014/main" id="{132DEE4E-9E55-4AE4-8E54-42B4D4E278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200860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ADE3-DAF5-4C48-9ED8-7AE7466597CE}"/>
              </a:ext>
            </a:extLst>
          </p:cNvPr>
          <p:cNvSpPr>
            <a:spLocks noGrp="1"/>
          </p:cNvSpPr>
          <p:nvPr>
            <p:ph type="title"/>
          </p:nvPr>
        </p:nvSpPr>
        <p:spPr/>
        <p:txBody>
          <a:bodyPr/>
          <a:lstStyle/>
          <a:p>
            <a:r>
              <a:rPr lang="en-US" dirty="0"/>
              <a:t>OWASP Standards</a:t>
            </a:r>
          </a:p>
        </p:txBody>
      </p:sp>
      <p:sp>
        <p:nvSpPr>
          <p:cNvPr id="3" name="Subtitle 2">
            <a:extLst>
              <a:ext uri="{FF2B5EF4-FFF2-40B4-BE49-F238E27FC236}">
                <a16:creationId xmlns:a16="http://schemas.microsoft.com/office/drawing/2014/main" id="{7C076517-2BE5-4679-A3AC-7BDB4965D2DE}"/>
              </a:ext>
            </a:extLst>
          </p:cNvPr>
          <p:cNvSpPr>
            <a:spLocks noGrp="1"/>
          </p:cNvSpPr>
          <p:nvPr>
            <p:ph type="subTitle" idx="1"/>
          </p:nvPr>
        </p:nvSpPr>
        <p:spPr/>
        <p:txBody>
          <a:bodyPr/>
          <a:lstStyle/>
          <a:p>
            <a:r>
              <a:rPr lang="en-US" dirty="0"/>
              <a:t>The Open Web Application Security Project (OWASP) is a nonprofit foundation that works to improve the security of software.</a:t>
            </a:r>
          </a:p>
          <a:p>
            <a:endParaRPr lang="en-US" dirty="0"/>
          </a:p>
          <a:p>
            <a:r>
              <a:rPr lang="en-US" dirty="0"/>
              <a:t>They regularly publish info on the most-used attack types for computer systems.</a:t>
            </a:r>
          </a:p>
          <a:p>
            <a:endParaRPr lang="en-US" dirty="0"/>
          </a:p>
          <a:p>
            <a:r>
              <a:rPr lang="en-US" dirty="0"/>
              <a:t>These are called the “OWASP </a:t>
            </a:r>
            <a:r>
              <a:rPr lang="en-US" dirty="0">
                <a:hlinkClick r:id="rId2"/>
              </a:rPr>
              <a:t>Top Ten</a:t>
            </a:r>
            <a:r>
              <a:rPr lang="en-US" dirty="0"/>
              <a:t>” Application Security Risks</a:t>
            </a:r>
          </a:p>
          <a:p>
            <a:endParaRPr lang="en-US" dirty="0"/>
          </a:p>
          <a:p>
            <a:r>
              <a:rPr lang="en-US" dirty="0"/>
              <a:t>They are also a source of useful reference material when assessing your own systems and designing security policies and coding practices.</a:t>
            </a:r>
          </a:p>
        </p:txBody>
      </p:sp>
      <p:sp>
        <p:nvSpPr>
          <p:cNvPr id="4" name="Slide Number Placeholder 3">
            <a:extLst>
              <a:ext uri="{FF2B5EF4-FFF2-40B4-BE49-F238E27FC236}">
                <a16:creationId xmlns:a16="http://schemas.microsoft.com/office/drawing/2014/main" id="{EA0D4EB4-0A93-4B0D-9AAE-2A9AFE2803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55671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D64A-7804-4BF1-AA2B-6519EA62011B}"/>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52AC6956-6F4C-43B5-A94B-9423DD58120D}"/>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5A6008AE-70EA-423D-A959-3F31DB487237}"/>
              </a:ext>
            </a:extLst>
          </p:cNvPr>
          <p:cNvSpPr>
            <a:spLocks noGrp="1"/>
          </p:cNvSpPr>
          <p:nvPr>
            <p:ph type="subTitle" idx="2"/>
          </p:nvPr>
        </p:nvSpPr>
        <p:spPr/>
        <p:txBody>
          <a:bodyPr/>
          <a:lstStyle/>
          <a:p>
            <a:r>
              <a:rPr lang="en-US" dirty="0"/>
              <a:t>SQL Injection Attack</a:t>
            </a:r>
          </a:p>
        </p:txBody>
      </p:sp>
      <p:sp>
        <p:nvSpPr>
          <p:cNvPr id="5" name="Slide Number Placeholder 4">
            <a:extLst>
              <a:ext uri="{FF2B5EF4-FFF2-40B4-BE49-F238E27FC236}">
                <a16:creationId xmlns:a16="http://schemas.microsoft.com/office/drawing/2014/main" id="{EF6DAB9F-2C3C-48C8-AEEA-1B8407104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4050799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US" sz="1900" dirty="0"/>
              <a:t>e</a:t>
            </a:r>
            <a:r>
              <a:rPr lang="en" sz="1900" dirty="0"/>
              <a:t>rik-gross@pluralsight.com</a:t>
            </a:r>
            <a:endParaRPr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You experience our impact on a daily basis!</a:t>
            </a:r>
            <a:endParaRPr>
              <a:solidFill>
                <a:schemeClr val="dk1"/>
              </a:solidFill>
            </a:endParaRPr>
          </a:p>
        </p:txBody>
      </p:sp>
      <p:pic>
        <p:nvPicPr>
          <p:cNvPr id="352" name="Google Shape;352;p48"/>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53" name="Google Shape;353;p48"/>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54" name="Google Shape;354;p48"/>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55" name="Google Shape;35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361" name="Google Shape;361;p49"/>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a:solidFill>
                  <a:srgbClr val="404040"/>
                </a:solidFill>
              </a:rPr>
              <a:t>Make this interactive</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Ask you questions </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Ensure everyone can speak </a:t>
            </a:r>
            <a:endParaRPr sz="150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a:solidFill>
                  <a:srgbClr val="404040"/>
                </a:solidFill>
              </a:rPr>
              <a:t>Use an on-screen timer </a:t>
            </a:r>
            <a:endParaRPr sz="1500">
              <a:solidFill>
                <a:srgbClr val="404040"/>
              </a:solidFill>
            </a:endParaRPr>
          </a:p>
        </p:txBody>
      </p:sp>
      <p:sp>
        <p:nvSpPr>
          <p:cNvPr id="362" name="Google Shape;362;p49"/>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I will...</a:t>
            </a:r>
            <a:endParaRPr sz="1800" b="1">
              <a:solidFill>
                <a:srgbClr val="F05A28"/>
              </a:solidFill>
            </a:endParaRPr>
          </a:p>
        </p:txBody>
      </p:sp>
      <p:sp>
        <p:nvSpPr>
          <p:cNvPr id="363" name="Google Shape;36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369" name="Google Shape;369;p50"/>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Describe key aspects of iterative software development and understand your role in the process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Participate in Agile work efforts in a confident and meaningful way</a:t>
            </a:r>
            <a:endParaRPr sz="1500" dirty="0">
              <a:solidFill>
                <a:srgbClr val="404040"/>
              </a:solidFill>
            </a:endParaRPr>
          </a:p>
          <a:p>
            <a:pPr marL="457200" indent="-323850">
              <a:lnSpc>
                <a:spcPct val="150000"/>
              </a:lnSpc>
              <a:spcBef>
                <a:spcPts val="1000"/>
              </a:spcBef>
              <a:spcAft>
                <a:spcPts val="1000"/>
              </a:spcAft>
              <a:buClr>
                <a:srgbClr val="404040"/>
              </a:buClr>
              <a:buSzPts val="1500"/>
              <a:buFont typeface="Arial"/>
              <a:buChar char="●"/>
            </a:pPr>
            <a:r>
              <a:rPr lang="en" sz="1500" dirty="0">
                <a:solidFill>
                  <a:srgbClr val="404040"/>
                </a:solidFill>
              </a:rPr>
              <a:t>Understand and help to improve the DevOps culture at Capital Group</a:t>
            </a:r>
          </a:p>
          <a:p>
            <a:pPr marL="457200" indent="-323850">
              <a:lnSpc>
                <a:spcPct val="150000"/>
              </a:lnSpc>
              <a:spcBef>
                <a:spcPts val="1000"/>
              </a:spcBef>
              <a:spcAft>
                <a:spcPts val="1000"/>
              </a:spcAft>
              <a:buClr>
                <a:srgbClr val="404040"/>
              </a:buClr>
              <a:buSzPts val="1500"/>
              <a:buFont typeface="Arial"/>
              <a:buChar char="●"/>
            </a:pPr>
            <a:r>
              <a:rPr lang="en" sz="1500" dirty="0">
                <a:solidFill>
                  <a:srgbClr val="404040"/>
                </a:solidFill>
              </a:rPr>
              <a:t>Work within JIRA to manage work and break down complex tasks</a:t>
            </a:r>
            <a:endParaRPr sz="1500" dirty="0">
              <a:solidFill>
                <a:srgbClr val="404040"/>
              </a:solidFill>
            </a:endParaRPr>
          </a:p>
        </p:txBody>
      </p:sp>
      <p:sp>
        <p:nvSpPr>
          <p:cNvPr id="370" name="Google Shape;370;p50"/>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At the end of this course you will be able to:</a:t>
            </a:r>
            <a:endParaRPr sz="1800" b="1">
              <a:solidFill>
                <a:srgbClr val="F05A28"/>
              </a:solidFill>
            </a:endParaRPr>
          </a:p>
        </p:txBody>
      </p:sp>
      <p:sp>
        <p:nvSpPr>
          <p:cNvPr id="371" name="Google Shape;37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One</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Software development methodologies and iterative software development</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Lunch (1 hour)</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The Agile Manifesto and best practices in Agile/Scrum</a:t>
            </a:r>
          </a:p>
          <a:p>
            <a:pPr marL="457200" lvl="0" indent="-323850" algn="l" rtl="0">
              <a:lnSpc>
                <a:spcPct val="150000"/>
              </a:lnSpc>
              <a:spcBef>
                <a:spcPts val="0"/>
              </a:spcBef>
              <a:spcAft>
                <a:spcPts val="0"/>
              </a:spcAft>
              <a:buClr>
                <a:srgbClr val="404040"/>
              </a:buClr>
              <a:buSzPts val="1500"/>
              <a:buChar char="●"/>
            </a:pPr>
            <a:endParaRPr lang="en-US" sz="1500" dirty="0">
              <a:solidFill>
                <a:srgbClr val="404040"/>
              </a:solidFill>
            </a:endParaRPr>
          </a:p>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Two</a:t>
            </a:r>
          </a:p>
          <a:p>
            <a:pPr marL="457200" indent="-323850">
              <a:lnSpc>
                <a:spcPct val="150000"/>
              </a:lnSpc>
              <a:buClr>
                <a:srgbClr val="404040"/>
              </a:buClr>
              <a:buSzPts val="1500"/>
              <a:buFont typeface="Arial"/>
              <a:buChar char="●"/>
            </a:pPr>
            <a:r>
              <a:rPr lang="en-US" sz="1500" dirty="0">
                <a:solidFill>
                  <a:srgbClr val="404040"/>
                </a:solidFill>
              </a:rPr>
              <a:t>Working with JIRA</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Lunch (1 hour)</a:t>
            </a:r>
          </a:p>
          <a:p>
            <a:pPr marL="457200" indent="-323850">
              <a:lnSpc>
                <a:spcPct val="150000"/>
              </a:lnSpc>
              <a:buClr>
                <a:srgbClr val="404040"/>
              </a:buClr>
              <a:buSzPts val="1500"/>
              <a:buFont typeface="Arial"/>
              <a:buChar char="●"/>
            </a:pPr>
            <a:r>
              <a:rPr lang="en-US" sz="1500" dirty="0">
                <a:solidFill>
                  <a:srgbClr val="404040"/>
                </a:solidFill>
              </a:rPr>
              <a:t>Introduction to DevOps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6420</TotalTime>
  <Words>4112</Words>
  <Application>Microsoft Office PowerPoint</Application>
  <PresentationFormat>On-screen Show (16:9)</PresentationFormat>
  <Paragraphs>466</Paragraphs>
  <Slides>59</Slides>
  <Notes>12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59</vt:i4>
      </vt:variant>
    </vt:vector>
  </HeadingPairs>
  <TitlesOfParts>
    <vt:vector size="65" baseType="lpstr">
      <vt:lpstr>Montserrat</vt:lpstr>
      <vt:lpstr>Montserrat Medium</vt:lpstr>
      <vt:lpstr>Arial</vt:lpstr>
      <vt:lpstr>Calibri</vt:lpstr>
      <vt:lpstr>Simple Light</vt:lpstr>
      <vt:lpstr>Pluralsight default theme</vt:lpstr>
      <vt:lpstr> Welcome EIC EDGE – Session 1</vt:lpstr>
      <vt:lpstr>Hello</vt:lpstr>
      <vt:lpstr>Prerequisites</vt:lpstr>
      <vt:lpstr>Why study this subject?</vt:lpstr>
      <vt:lpstr>We teach over 400 technology topics</vt:lpstr>
      <vt:lpstr>You experience our impact on a daily basis!</vt:lpstr>
      <vt:lpstr>My pledge to you</vt:lpstr>
      <vt:lpstr>Objectives</vt:lpstr>
      <vt:lpstr>Agenda</vt:lpstr>
      <vt:lpstr>How we’re going to work together</vt:lpstr>
      <vt:lpstr>Software Development Methodologies and Iterative Software Development</vt:lpstr>
      <vt:lpstr>Common Approaches to Software Development</vt:lpstr>
      <vt:lpstr>Waterfall Software Development</vt:lpstr>
      <vt:lpstr>Typical Gantt Chart</vt:lpstr>
      <vt:lpstr>Agile Software Development</vt:lpstr>
      <vt:lpstr>ESSAY:</vt:lpstr>
      <vt:lpstr>Iterative Software Development</vt:lpstr>
      <vt:lpstr>Incremental improvement to code and process</vt:lpstr>
      <vt:lpstr>Always ready to ship</vt:lpstr>
      <vt:lpstr>Iterative Feature Development</vt:lpstr>
      <vt:lpstr>Working with the Product Owner</vt:lpstr>
      <vt:lpstr>Pivoting mid-development</vt:lpstr>
      <vt:lpstr>LAB:</vt:lpstr>
      <vt:lpstr>Elements of a Full-Stack App and HTTP Request/Response Cycle</vt:lpstr>
      <vt:lpstr>WORKSHOP:</vt:lpstr>
      <vt:lpstr>The Agile Manifesto and Best Practices</vt:lpstr>
      <vt:lpstr>The Agile Manifesto and its Origins</vt:lpstr>
      <vt:lpstr>Agile Values</vt:lpstr>
      <vt:lpstr>Key Elements of the Agile Approach</vt:lpstr>
      <vt:lpstr>Modern Approaches to Agile Software Development</vt:lpstr>
      <vt:lpstr>Common Agile Practices at Capital Group</vt:lpstr>
      <vt:lpstr>Typical Kanban Board</vt:lpstr>
      <vt:lpstr>Diagram of Typical Scrum Sprint</vt:lpstr>
      <vt:lpstr>LAB:</vt:lpstr>
      <vt:lpstr>Working with JIRA</vt:lpstr>
      <vt:lpstr>Overview of Project and Issue Tracking Software</vt:lpstr>
      <vt:lpstr>Overview of JIRA</vt:lpstr>
      <vt:lpstr>Basic Building Blocks of JIRA</vt:lpstr>
      <vt:lpstr>DEMO:</vt:lpstr>
      <vt:lpstr>Using a Scrum Board</vt:lpstr>
      <vt:lpstr>Example Scrum Board</vt:lpstr>
      <vt:lpstr>Working With a Product Backlog</vt:lpstr>
      <vt:lpstr>LAB:</vt:lpstr>
      <vt:lpstr>Introduction to DevOps</vt:lpstr>
      <vt:lpstr>What is DevOps?</vt:lpstr>
      <vt:lpstr>What isn’t DevOps?</vt:lpstr>
      <vt:lpstr>Key Elements of DevOps</vt:lpstr>
      <vt:lpstr>CALMS model</vt:lpstr>
      <vt:lpstr>“Shift Left” Testing Approach</vt:lpstr>
      <vt:lpstr>DEMO:</vt:lpstr>
      <vt:lpstr>WORKSHOP:</vt:lpstr>
      <vt:lpstr>What is DevSecOps?</vt:lpstr>
      <vt:lpstr>Thinking Like a Hacker</vt:lpstr>
      <vt:lpstr>Prevention</vt:lpstr>
      <vt:lpstr>Secure Coding Practices</vt:lpstr>
      <vt:lpstr>Common Attack Types</vt:lpstr>
      <vt:lpstr>OWASP Standards</vt:lpstr>
      <vt:lpstr>DEMO:</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 Gross</dc:creator>
  <cp:lastModifiedBy>Erik Gross</cp:lastModifiedBy>
  <cp:revision>14</cp:revision>
  <dcterms:modified xsi:type="dcterms:W3CDTF">2022-08-22T23:13:01Z</dcterms:modified>
</cp:coreProperties>
</file>